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2" r:id="rId2"/>
    <p:sldId id="280" r:id="rId3"/>
    <p:sldId id="275" r:id="rId4"/>
    <p:sldId id="287" r:id="rId5"/>
    <p:sldId id="299" r:id="rId6"/>
    <p:sldId id="321" r:id="rId7"/>
    <p:sldId id="281" r:id="rId8"/>
    <p:sldId id="317" r:id="rId9"/>
    <p:sldId id="313" r:id="rId10"/>
    <p:sldId id="314" r:id="rId11"/>
    <p:sldId id="315" r:id="rId12"/>
    <p:sldId id="318" r:id="rId13"/>
    <p:sldId id="305" r:id="rId14"/>
    <p:sldId id="307" r:id="rId15"/>
    <p:sldId id="308" r:id="rId16"/>
    <p:sldId id="310" r:id="rId17"/>
    <p:sldId id="311" r:id="rId18"/>
    <p:sldId id="312" r:id="rId19"/>
    <p:sldId id="319" r:id="rId20"/>
    <p:sldId id="282" r:id="rId21"/>
    <p:sldId id="320" r:id="rId22"/>
    <p:sldId id="304" r:id="rId23"/>
    <p:sldId id="26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DAFF"/>
    <a:srgbClr val="A1978B"/>
    <a:srgbClr val="F3DFBA"/>
    <a:srgbClr val="0000FF"/>
    <a:srgbClr val="3D3D3D"/>
    <a:srgbClr val="584C46"/>
    <a:srgbClr val="867A6C"/>
    <a:srgbClr val="F08820"/>
    <a:srgbClr val="4F4F4F"/>
    <a:srgbClr val="F5B96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34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86BE8-82DB-40F5-B67B-75EFA319CDBB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5F99B-1206-422E-BE79-5762376E29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95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1773889" y="2875002"/>
            <a:ext cx="8644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spc="-300" dirty="0">
                <a:solidFill>
                  <a:schemeClr val="accent1"/>
                </a:solidFill>
                <a:latin typeface="+mj-lt"/>
              </a:rPr>
              <a:t>DOHA ERP SYSTEM</a:t>
            </a:r>
            <a:endParaRPr lang="ko-KR" altLang="en-US" sz="6000" b="1" spc="-3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CE90E-F317-423C-B097-3302A50920C0}"/>
              </a:ext>
            </a:extLst>
          </p:cNvPr>
          <p:cNvSpPr txBox="1"/>
          <p:nvPr/>
        </p:nvSpPr>
        <p:spPr>
          <a:xfrm>
            <a:off x="8599004" y="4756259"/>
            <a:ext cx="3430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>
                <a:solidFill>
                  <a:schemeClr val="accent1"/>
                </a:solidFill>
                <a:latin typeface="+mj-lt"/>
              </a:rPr>
              <a:t>작성자 </a:t>
            </a:r>
            <a:r>
              <a:rPr lang="en-US" altLang="ko-KR" sz="4000" b="1" spc="-300" dirty="0">
                <a:solidFill>
                  <a:schemeClr val="accent1"/>
                </a:solidFill>
                <a:latin typeface="+mj-lt"/>
              </a:rPr>
              <a:t>: </a:t>
            </a:r>
            <a:r>
              <a:rPr lang="ko-KR" altLang="en-US" sz="4000" b="1" spc="-300" dirty="0">
                <a:solidFill>
                  <a:schemeClr val="accent1"/>
                </a:solidFill>
                <a:latin typeface="+mj-lt"/>
              </a:rPr>
              <a:t>이현석</a:t>
            </a:r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2944FDA-C405-4925-841F-18F68D2E1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09" y="764722"/>
            <a:ext cx="8882068" cy="60753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204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72210"/>
            <a:ext cx="65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DOHA  ERP –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 구성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2F3802-02AF-4E02-9F55-2E537F1A03DD}"/>
              </a:ext>
            </a:extLst>
          </p:cNvPr>
          <p:cNvSpPr/>
          <p:nvPr/>
        </p:nvSpPr>
        <p:spPr>
          <a:xfrm>
            <a:off x="1606259" y="1284097"/>
            <a:ext cx="793464" cy="5537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5CFF94-BF0A-44CF-A2C9-8F6351BA7F28}"/>
              </a:ext>
            </a:extLst>
          </p:cNvPr>
          <p:cNvSpPr/>
          <p:nvPr/>
        </p:nvSpPr>
        <p:spPr>
          <a:xfrm>
            <a:off x="1606259" y="790749"/>
            <a:ext cx="793464" cy="419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AD282F-014C-4C0C-AE58-AAD53F5EBA33}"/>
              </a:ext>
            </a:extLst>
          </p:cNvPr>
          <p:cNvSpPr/>
          <p:nvPr/>
        </p:nvSpPr>
        <p:spPr>
          <a:xfrm>
            <a:off x="2470299" y="1302811"/>
            <a:ext cx="7985262" cy="5153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E48267C-7A0F-4458-B94E-88BEE9E68A1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028130" y="1000479"/>
            <a:ext cx="578129" cy="3023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8DA4222-0F6B-4E79-BE4C-842060578900}"/>
              </a:ext>
            </a:extLst>
          </p:cNvPr>
          <p:cNvCxnSpPr>
            <a:cxnSpLocks/>
          </p:cNvCxnSpPr>
          <p:nvPr/>
        </p:nvCxnSpPr>
        <p:spPr>
          <a:xfrm flipV="1">
            <a:off x="1237673" y="3560861"/>
            <a:ext cx="335820" cy="2885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BA1D32-9746-42BC-AAF8-3BE4E4F22116}"/>
              </a:ext>
            </a:extLst>
          </p:cNvPr>
          <p:cNvCxnSpPr>
            <a:cxnSpLocks/>
            <a:stCxn id="22" idx="2"/>
          </p:cNvCxnSpPr>
          <p:nvPr/>
        </p:nvCxnSpPr>
        <p:spPr>
          <a:xfrm flipH="1" flipV="1">
            <a:off x="10455563" y="2595661"/>
            <a:ext cx="363122" cy="941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8985A66-A390-4E34-9F27-D8B3682F4A11}"/>
              </a:ext>
            </a:extLst>
          </p:cNvPr>
          <p:cNvSpPr/>
          <p:nvPr/>
        </p:nvSpPr>
        <p:spPr>
          <a:xfrm>
            <a:off x="10818685" y="2481591"/>
            <a:ext cx="1308662" cy="1478378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좌측 메뉴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선택에 따른 상세 화면을 나타냄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F32C5825-6E78-4B85-88F1-47678845FB3F}"/>
              </a:ext>
            </a:extLst>
          </p:cNvPr>
          <p:cNvSpPr/>
          <p:nvPr/>
        </p:nvSpPr>
        <p:spPr>
          <a:xfrm>
            <a:off x="10818685" y="2481590"/>
            <a:ext cx="1308662" cy="416442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D99BE5D-CED4-4ABC-B515-9AA2CA27865C}"/>
              </a:ext>
            </a:extLst>
          </p:cNvPr>
          <p:cNvSpPr/>
          <p:nvPr/>
        </p:nvSpPr>
        <p:spPr>
          <a:xfrm>
            <a:off x="116035" y="3781810"/>
            <a:ext cx="1308662" cy="1478378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생산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구매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자재 관련된 각 </a:t>
            </a:r>
            <a:r>
              <a:rPr lang="ko-KR" altLang="en-US" sz="1600" dirty="0" err="1">
                <a:solidFill>
                  <a:schemeClr val="tx1"/>
                </a:solidFill>
              </a:rPr>
              <a:t>모듈별</a:t>
            </a:r>
            <a:r>
              <a:rPr lang="ko-KR" altLang="en-US" sz="1600" dirty="0">
                <a:solidFill>
                  <a:schemeClr val="tx1"/>
                </a:solidFill>
              </a:rPr>
              <a:t> 메뉴를 나타냄</a:t>
            </a: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2A0CC26E-E0A1-4289-B9B5-A4C16030CF4D}"/>
              </a:ext>
            </a:extLst>
          </p:cNvPr>
          <p:cNvSpPr/>
          <p:nvPr/>
        </p:nvSpPr>
        <p:spPr>
          <a:xfrm>
            <a:off x="116035" y="3781809"/>
            <a:ext cx="1308662" cy="416442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 화면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482E08-E0F9-4EC4-BBD6-62B9EA8F7F22}"/>
              </a:ext>
            </a:extLst>
          </p:cNvPr>
          <p:cNvSpPr/>
          <p:nvPr/>
        </p:nvSpPr>
        <p:spPr>
          <a:xfrm>
            <a:off x="127591" y="1206359"/>
            <a:ext cx="1308662" cy="1691673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1500" dirty="0">
                <a:solidFill>
                  <a:schemeClr val="tx1"/>
                </a:solidFill>
              </a:rPr>
              <a:t>공지사항</a:t>
            </a:r>
            <a:r>
              <a:rPr lang="en-US" altLang="ko-KR" sz="1500" dirty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sz="1500" dirty="0">
                <a:solidFill>
                  <a:schemeClr val="tx1"/>
                </a:solidFill>
              </a:rPr>
              <a:t>불량유형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생산현황 등을 </a:t>
            </a:r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ko-KR" altLang="en-US" sz="1500" dirty="0">
                <a:solidFill>
                  <a:schemeClr val="tx1"/>
                </a:solidFill>
              </a:rPr>
              <a:t>한 눈에 볼 수 있는 홈 화면</a:t>
            </a: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D6F223DF-3B6E-4640-A7F7-5B5CE3F4B0B1}"/>
              </a:ext>
            </a:extLst>
          </p:cNvPr>
          <p:cNvSpPr/>
          <p:nvPr/>
        </p:nvSpPr>
        <p:spPr>
          <a:xfrm>
            <a:off x="127591" y="1206359"/>
            <a:ext cx="1308662" cy="416442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3262E3-ED79-495E-9BE5-61D73C38DE30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81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4873668-D3FF-4525-9126-DC4F10B22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93" y="772407"/>
            <a:ext cx="8808180" cy="59963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204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72210"/>
            <a:ext cx="871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DOHA  ERP –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메인 화면 세부 설명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공통 기능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b="1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AD282F-014C-4C0C-AE58-AAD53F5EBA33}"/>
              </a:ext>
            </a:extLst>
          </p:cNvPr>
          <p:cNvSpPr/>
          <p:nvPr/>
        </p:nvSpPr>
        <p:spPr>
          <a:xfrm>
            <a:off x="2251796" y="1254201"/>
            <a:ext cx="472933" cy="463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E48267C-7A0F-4458-B94E-88BEE9E68A10}"/>
              </a:ext>
            </a:extLst>
          </p:cNvPr>
          <p:cNvCxnSpPr>
            <a:cxnSpLocks/>
            <a:stCxn id="27" idx="0"/>
            <a:endCxn id="8" idx="1"/>
          </p:cNvCxnSpPr>
          <p:nvPr/>
        </p:nvCxnSpPr>
        <p:spPr>
          <a:xfrm flipV="1">
            <a:off x="1436253" y="1486083"/>
            <a:ext cx="815543" cy="325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BA1D32-9746-42BC-AAF8-3BE4E4F22116}"/>
              </a:ext>
            </a:extLst>
          </p:cNvPr>
          <p:cNvCxnSpPr>
            <a:cxnSpLocks/>
            <a:stCxn id="22" idx="2"/>
            <a:endCxn id="29" idx="3"/>
          </p:cNvCxnSpPr>
          <p:nvPr/>
        </p:nvCxnSpPr>
        <p:spPr>
          <a:xfrm flipH="1" flipV="1">
            <a:off x="10363201" y="2204851"/>
            <a:ext cx="328788" cy="1634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8985A66-A390-4E34-9F27-D8B3682F4A11}"/>
              </a:ext>
            </a:extLst>
          </p:cNvPr>
          <p:cNvSpPr/>
          <p:nvPr/>
        </p:nvSpPr>
        <p:spPr>
          <a:xfrm>
            <a:off x="10691989" y="2160106"/>
            <a:ext cx="1434950" cy="2025566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검색 조건을 입력하는 부분으로 공란 시 전체가 검색되고 추가된 검색 조건별로 해당하는 정보만 검색 됨</a:t>
            </a:r>
          </a:p>
        </p:txBody>
      </p:sp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F32C5825-6E78-4B85-88F1-47678845FB3F}"/>
              </a:ext>
            </a:extLst>
          </p:cNvPr>
          <p:cNvSpPr/>
          <p:nvPr/>
        </p:nvSpPr>
        <p:spPr>
          <a:xfrm>
            <a:off x="10691989" y="2160105"/>
            <a:ext cx="1434950" cy="416442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 메뉴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D99BE5D-CED4-4ABC-B515-9AA2CA27865C}"/>
              </a:ext>
            </a:extLst>
          </p:cNvPr>
          <p:cNvSpPr/>
          <p:nvPr/>
        </p:nvSpPr>
        <p:spPr>
          <a:xfrm>
            <a:off x="7717223" y="2780146"/>
            <a:ext cx="1308662" cy="179788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사업장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설비라인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작업자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생산 품목 등의 등록된 기준정보를 검색하는 기능</a:t>
            </a: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2A0CC26E-E0A1-4289-B9B5-A4C16030CF4D}"/>
              </a:ext>
            </a:extLst>
          </p:cNvPr>
          <p:cNvSpPr/>
          <p:nvPr/>
        </p:nvSpPr>
        <p:spPr>
          <a:xfrm>
            <a:off x="7717223" y="2780145"/>
            <a:ext cx="1308662" cy="416442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작은 돋보기 버튼</a:t>
            </a:r>
            <a:endParaRPr lang="ko-KR" altLang="en-US" sz="14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482E08-E0F9-4EC4-BBD6-62B9EA8F7F22}"/>
              </a:ext>
            </a:extLst>
          </p:cNvPr>
          <p:cNvSpPr/>
          <p:nvPr/>
        </p:nvSpPr>
        <p:spPr>
          <a:xfrm>
            <a:off x="127591" y="1603518"/>
            <a:ext cx="1308662" cy="1176627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1400" dirty="0">
                <a:solidFill>
                  <a:schemeClr val="tx1"/>
                </a:solidFill>
              </a:rPr>
              <a:t>검색 메뉴의 조건에 해당하는 정보 조회 기능</a:t>
            </a: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D6F223DF-3B6E-4640-A7F7-5B5CE3F4B0B1}"/>
              </a:ext>
            </a:extLst>
          </p:cNvPr>
          <p:cNvSpPr/>
          <p:nvPr/>
        </p:nvSpPr>
        <p:spPr>
          <a:xfrm>
            <a:off x="127591" y="1603518"/>
            <a:ext cx="1308662" cy="416442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/>
              <a:t>큰 돋보기 버튼</a:t>
            </a:r>
            <a:endParaRPr lang="ko-KR" altLang="en-US" sz="15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E8397F-A063-47B4-953D-45B9434ADB2D}"/>
              </a:ext>
            </a:extLst>
          </p:cNvPr>
          <p:cNvSpPr/>
          <p:nvPr/>
        </p:nvSpPr>
        <p:spPr>
          <a:xfrm>
            <a:off x="2773646" y="1249585"/>
            <a:ext cx="472933" cy="463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63E3498-1A32-4011-8A5C-4AA854374DB1}"/>
              </a:ext>
            </a:extLst>
          </p:cNvPr>
          <p:cNvCxnSpPr>
            <a:cxnSpLocks/>
            <a:endCxn id="30" idx="2"/>
          </p:cNvCxnSpPr>
          <p:nvPr/>
        </p:nvCxnSpPr>
        <p:spPr>
          <a:xfrm flipH="1" flipV="1">
            <a:off x="6413715" y="2019960"/>
            <a:ext cx="1303508" cy="9082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97AE0F-3DB8-4A2C-8055-3C3FEFB16E69}"/>
              </a:ext>
            </a:extLst>
          </p:cNvPr>
          <p:cNvSpPr/>
          <p:nvPr/>
        </p:nvSpPr>
        <p:spPr>
          <a:xfrm>
            <a:off x="2332677" y="1777337"/>
            <a:ext cx="8030524" cy="855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A6E79D7-FB18-4324-8A63-A2784A9DACCB}"/>
              </a:ext>
            </a:extLst>
          </p:cNvPr>
          <p:cNvSpPr/>
          <p:nvPr/>
        </p:nvSpPr>
        <p:spPr>
          <a:xfrm>
            <a:off x="6251138" y="1777337"/>
            <a:ext cx="325154" cy="242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A571005-F868-4637-B8F3-61240A32EEBE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3246579" y="1481467"/>
            <a:ext cx="1341112" cy="1691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3C04940-EEA5-4CFC-8D6F-22EBEEA0434E}"/>
              </a:ext>
            </a:extLst>
          </p:cNvPr>
          <p:cNvSpPr/>
          <p:nvPr/>
        </p:nvSpPr>
        <p:spPr>
          <a:xfrm>
            <a:off x="4576738" y="3023497"/>
            <a:ext cx="1445902" cy="1797885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큰 돋보기 버튼을 이용하여 </a:t>
            </a:r>
            <a:r>
              <a:rPr lang="ko-KR" altLang="en-US" sz="1400">
                <a:solidFill>
                  <a:schemeClr val="tx1"/>
                </a:solidFill>
              </a:rPr>
              <a:t>검색된 정보의 기준을 참조하여 신규 계획 등록 시 사용 가능한 기능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315CC6CD-2DA7-4B89-B83B-698EF6005C80}"/>
              </a:ext>
            </a:extLst>
          </p:cNvPr>
          <p:cNvSpPr/>
          <p:nvPr/>
        </p:nvSpPr>
        <p:spPr>
          <a:xfrm>
            <a:off x="4576738" y="3023497"/>
            <a:ext cx="1445902" cy="416442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 dirty="0"/>
              <a:t>참조 생성 버튼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355CCC-CCD3-4AD5-ABC8-F0CD59E59F4C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1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5" y="62972"/>
            <a:ext cx="956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DOHA  ERP –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기준정보 등록 화면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17887F-54B2-4861-A5F0-2C85DF3E9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0" y="1068872"/>
            <a:ext cx="8313259" cy="56615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16F4406-139E-4F81-A48B-2D7DE25254D3}"/>
              </a:ext>
            </a:extLst>
          </p:cNvPr>
          <p:cNvSpPr/>
          <p:nvPr/>
        </p:nvSpPr>
        <p:spPr>
          <a:xfrm>
            <a:off x="6916318" y="1779009"/>
            <a:ext cx="1308662" cy="101037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1400" dirty="0">
                <a:solidFill>
                  <a:schemeClr val="tx1"/>
                </a:solidFill>
              </a:rPr>
              <a:t> 저장된 기준정보를 모두 검색 </a:t>
            </a: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1941C552-B889-4415-951C-CC041410A01A}"/>
              </a:ext>
            </a:extLst>
          </p:cNvPr>
          <p:cNvSpPr/>
          <p:nvPr/>
        </p:nvSpPr>
        <p:spPr>
          <a:xfrm>
            <a:off x="6916318" y="1779008"/>
            <a:ext cx="1308662" cy="416442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 dirty="0"/>
              <a:t>① 돋보기 버튼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62C9855-3FF9-41A6-8F49-79408E100483}"/>
              </a:ext>
            </a:extLst>
          </p:cNvPr>
          <p:cNvSpPr/>
          <p:nvPr/>
        </p:nvSpPr>
        <p:spPr>
          <a:xfrm>
            <a:off x="6916318" y="3088816"/>
            <a:ext cx="1308662" cy="1176627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1400" dirty="0">
                <a:solidFill>
                  <a:schemeClr val="tx1"/>
                </a:solidFill>
              </a:rPr>
              <a:t> 추가 및 수정된 사항에 대해 저장</a:t>
            </a: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B3F4F037-D289-468B-BC9A-69EAC23783E7}"/>
              </a:ext>
            </a:extLst>
          </p:cNvPr>
          <p:cNvSpPr/>
          <p:nvPr/>
        </p:nvSpPr>
        <p:spPr>
          <a:xfrm>
            <a:off x="6916318" y="3088816"/>
            <a:ext cx="1308662" cy="416442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 dirty="0"/>
              <a:t>② 저장 버튼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8D7DBB6-C20C-4C82-96D6-BD040ECA0144}"/>
              </a:ext>
            </a:extLst>
          </p:cNvPr>
          <p:cNvSpPr/>
          <p:nvPr/>
        </p:nvSpPr>
        <p:spPr>
          <a:xfrm>
            <a:off x="6916318" y="4564876"/>
            <a:ext cx="1308662" cy="986179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1400" dirty="0">
                <a:solidFill>
                  <a:schemeClr val="tx1"/>
                </a:solidFill>
              </a:rPr>
              <a:t> 선택된 행의 정보를 삭제</a:t>
            </a: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B43AA30A-8D6A-43D2-92B9-1C639D8C199D}"/>
              </a:ext>
            </a:extLst>
          </p:cNvPr>
          <p:cNvSpPr/>
          <p:nvPr/>
        </p:nvSpPr>
        <p:spPr>
          <a:xfrm>
            <a:off x="6916318" y="4564876"/>
            <a:ext cx="1308662" cy="416442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 dirty="0"/>
              <a:t>③ 삭제 버튼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2EB01AE-8E76-47C3-86F3-DD5DE8F7E27C}"/>
              </a:ext>
            </a:extLst>
          </p:cNvPr>
          <p:cNvCxnSpPr>
            <a:cxnSpLocks/>
            <a:stCxn id="21" idx="3"/>
            <a:endCxn id="8" idx="2"/>
          </p:cNvCxnSpPr>
          <p:nvPr/>
        </p:nvCxnSpPr>
        <p:spPr>
          <a:xfrm flipV="1">
            <a:off x="4581236" y="1987229"/>
            <a:ext cx="2335082" cy="751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8EDA35-08BB-4685-8F99-3D5A7D80AFD1}"/>
              </a:ext>
            </a:extLst>
          </p:cNvPr>
          <p:cNvCxnSpPr>
            <a:cxnSpLocks/>
            <a:stCxn id="21" idx="3"/>
            <a:endCxn id="11" idx="2"/>
          </p:cNvCxnSpPr>
          <p:nvPr/>
        </p:nvCxnSpPr>
        <p:spPr>
          <a:xfrm>
            <a:off x="4581236" y="2062345"/>
            <a:ext cx="2335082" cy="12346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7F65458-DE08-4864-924D-466CB92AA9EF}"/>
              </a:ext>
            </a:extLst>
          </p:cNvPr>
          <p:cNvCxnSpPr>
            <a:cxnSpLocks/>
            <a:stCxn id="21" idx="3"/>
            <a:endCxn id="13" idx="2"/>
          </p:cNvCxnSpPr>
          <p:nvPr/>
        </p:nvCxnSpPr>
        <p:spPr>
          <a:xfrm>
            <a:off x="4581236" y="2062345"/>
            <a:ext cx="2335082" cy="27107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EFE9B7-7F75-4AB7-B2D2-6D80AC17F6BC}"/>
              </a:ext>
            </a:extLst>
          </p:cNvPr>
          <p:cNvSpPr/>
          <p:nvPr/>
        </p:nvSpPr>
        <p:spPr>
          <a:xfrm>
            <a:off x="3489781" y="2105547"/>
            <a:ext cx="2606219" cy="3279889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A473C1-20D7-4D8E-A525-ACD28DB0C3B0}"/>
              </a:ext>
            </a:extLst>
          </p:cNvPr>
          <p:cNvSpPr/>
          <p:nvPr/>
        </p:nvSpPr>
        <p:spPr>
          <a:xfrm>
            <a:off x="3452170" y="2039352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99142C-5D6A-492B-9049-7767A79514DE}"/>
              </a:ext>
            </a:extLst>
          </p:cNvPr>
          <p:cNvSpPr/>
          <p:nvPr/>
        </p:nvSpPr>
        <p:spPr>
          <a:xfrm>
            <a:off x="3794248" y="2039351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73415A-8FD3-4A14-B8E9-1E962E7C8DC3}"/>
              </a:ext>
            </a:extLst>
          </p:cNvPr>
          <p:cNvSpPr/>
          <p:nvPr/>
        </p:nvSpPr>
        <p:spPr>
          <a:xfrm>
            <a:off x="4136326" y="2039350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③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061883-70F2-4AA3-B280-35B6E1A16930}"/>
              </a:ext>
            </a:extLst>
          </p:cNvPr>
          <p:cNvSpPr/>
          <p:nvPr/>
        </p:nvSpPr>
        <p:spPr>
          <a:xfrm>
            <a:off x="3470212" y="1695526"/>
            <a:ext cx="1111024" cy="733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AC7674C-333B-4D02-B95A-CF672D691796}"/>
              </a:ext>
            </a:extLst>
          </p:cNvPr>
          <p:cNvSpPr/>
          <p:nvPr/>
        </p:nvSpPr>
        <p:spPr>
          <a:xfrm>
            <a:off x="4434120" y="5183118"/>
            <a:ext cx="1308662" cy="1143791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</a:rPr>
              <a:t>DB</a:t>
            </a:r>
            <a:r>
              <a:rPr lang="ko-KR" altLang="en-US" sz="1400" dirty="0">
                <a:solidFill>
                  <a:schemeClr val="tx1"/>
                </a:solidFill>
              </a:rPr>
              <a:t>에 저장되어 있는 기준정보의 목록</a:t>
            </a:r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CBFCF0A9-8FE2-469E-B74C-477873ABB386}"/>
              </a:ext>
            </a:extLst>
          </p:cNvPr>
          <p:cNvSpPr/>
          <p:nvPr/>
        </p:nvSpPr>
        <p:spPr>
          <a:xfrm>
            <a:off x="4434120" y="5183118"/>
            <a:ext cx="1308662" cy="416442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 dirty="0"/>
              <a:t>기준 정보 목록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328016-AE76-47A6-8210-70DD906EF7B1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73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62BCA80A-4BC2-4EF5-BE18-D676EB978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" y="840272"/>
            <a:ext cx="8270946" cy="56615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2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00785"/>
            <a:ext cx="906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 사용 방법 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작업 지시 등록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A40F1C-B3ED-4117-8521-C40123E39B45}"/>
              </a:ext>
            </a:extLst>
          </p:cNvPr>
          <p:cNvSpPr txBox="1"/>
          <p:nvPr/>
        </p:nvSpPr>
        <p:spPr>
          <a:xfrm>
            <a:off x="8432800" y="1460215"/>
            <a:ext cx="3670416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화면 설명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생산이 되어야 할 사업장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설비라인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작업자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수량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생산요구일등을 등록하는 화면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사용 방법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ko-KR" altLang="en-US" sz="1500" dirty="0">
                <a:latin typeface="+mn-ea"/>
              </a:rPr>
              <a:t>① 사업장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설비라인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작업자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생산품목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생산수량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생산요구일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특이사항들을 입력 후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 err="1">
                <a:latin typeface="+mn-ea"/>
              </a:rPr>
              <a:t>등록＇버튼을</a:t>
            </a:r>
            <a:r>
              <a:rPr lang="ko-KR" altLang="en-US" sz="1500" dirty="0">
                <a:latin typeface="+mn-ea"/>
              </a:rPr>
              <a:t> 클릭하면 </a:t>
            </a:r>
            <a:r>
              <a:rPr lang="en-US" altLang="ko-KR" sz="1500" dirty="0">
                <a:latin typeface="+mn-ea"/>
              </a:rPr>
              <a:t>DB(</a:t>
            </a:r>
            <a:r>
              <a:rPr lang="en-US" altLang="ko-KR" sz="1500" dirty="0" err="1"/>
              <a:t>worked_t</a:t>
            </a:r>
            <a:r>
              <a:rPr lang="en-US" altLang="ko-KR" sz="1500" dirty="0"/>
              <a:t>)</a:t>
            </a:r>
            <a:r>
              <a:rPr lang="ko-KR" altLang="en-US" sz="1500" dirty="0"/>
              <a:t>에 정보가 저장 됨</a:t>
            </a:r>
            <a:endParaRPr lang="en-US" altLang="ko-KR" sz="1500" dirty="0"/>
          </a:p>
          <a:p>
            <a:pPr fontAlgn="base" latinLnBrk="0"/>
            <a:endParaRPr lang="en-US" altLang="ko-KR" sz="1500" dirty="0"/>
          </a:p>
          <a:p>
            <a:pPr fontAlgn="base" latinLnBrk="0"/>
            <a:r>
              <a:rPr lang="ko-KR" altLang="en-US" sz="1500" dirty="0">
                <a:latin typeface="+mn-ea"/>
              </a:rPr>
              <a:t>② 기 등록된 작업계획을 검색 후 참조 생성하여 정보를 가져와 쉽게 신규 작업계획을 등록 할 수 있음</a:t>
            </a:r>
            <a:r>
              <a:rPr lang="en-US" altLang="ko-KR" sz="1500" dirty="0">
                <a:latin typeface="+mn-ea"/>
              </a:rPr>
              <a:t>.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3BDFC2A-5DAD-4CEE-AA86-A39E063D68B3}"/>
              </a:ext>
            </a:extLst>
          </p:cNvPr>
          <p:cNvCxnSpPr>
            <a:cxnSpLocks/>
          </p:cNvCxnSpPr>
          <p:nvPr/>
        </p:nvCxnSpPr>
        <p:spPr>
          <a:xfrm>
            <a:off x="8432800" y="1312794"/>
            <a:ext cx="374072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2F5699-C6FA-4823-AF91-39DA7D27254C}"/>
              </a:ext>
            </a:extLst>
          </p:cNvPr>
          <p:cNvSpPr txBox="1"/>
          <p:nvPr/>
        </p:nvSpPr>
        <p:spPr>
          <a:xfrm>
            <a:off x="8358908" y="955504"/>
            <a:ext cx="37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3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작 업 지 시  등 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1EAAE0-78FD-41DE-96A5-656D865FC0EF}"/>
              </a:ext>
            </a:extLst>
          </p:cNvPr>
          <p:cNvSpPr/>
          <p:nvPr/>
        </p:nvSpPr>
        <p:spPr>
          <a:xfrm>
            <a:off x="751640" y="5145636"/>
            <a:ext cx="7488909" cy="342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C7DBE9-7666-4624-95D4-EF5251087C09}"/>
              </a:ext>
            </a:extLst>
          </p:cNvPr>
          <p:cNvSpPr/>
          <p:nvPr/>
        </p:nvSpPr>
        <p:spPr>
          <a:xfrm>
            <a:off x="7307774" y="4791306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①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A7946E-E5C7-495F-B75B-9F6BAC4C6FFE}"/>
              </a:ext>
            </a:extLst>
          </p:cNvPr>
          <p:cNvSpPr/>
          <p:nvPr/>
        </p:nvSpPr>
        <p:spPr>
          <a:xfrm>
            <a:off x="751640" y="3215955"/>
            <a:ext cx="7488909" cy="221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9DF4A4-5E6D-4894-80D3-1E1031076132}"/>
              </a:ext>
            </a:extLst>
          </p:cNvPr>
          <p:cNvSpPr/>
          <p:nvPr/>
        </p:nvSpPr>
        <p:spPr>
          <a:xfrm>
            <a:off x="2760600" y="2909428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②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2EB42B1-FA5B-4D10-BB8C-68F5FF3A7ED5}"/>
              </a:ext>
            </a:extLst>
          </p:cNvPr>
          <p:cNvCxnSpPr>
            <a:cxnSpLocks/>
          </p:cNvCxnSpPr>
          <p:nvPr/>
        </p:nvCxnSpPr>
        <p:spPr>
          <a:xfrm>
            <a:off x="3058394" y="3437001"/>
            <a:ext cx="0" cy="170863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ABFFCD-B44F-4355-8EC4-92BA50D28721}"/>
              </a:ext>
            </a:extLst>
          </p:cNvPr>
          <p:cNvSpPr/>
          <p:nvPr/>
        </p:nvSpPr>
        <p:spPr>
          <a:xfrm>
            <a:off x="1162659" y="1295741"/>
            <a:ext cx="444469" cy="440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94DCE-C3D7-4C92-B03E-4BD98FD64EED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2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99051"/>
            <a:ext cx="876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 사용 방법 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작업 내역 등록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46F69B-2342-4B46-A17D-F6421163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" y="830368"/>
            <a:ext cx="8340435" cy="5676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745903-58BC-40CC-A20E-699A4FADB5BD}"/>
              </a:ext>
            </a:extLst>
          </p:cNvPr>
          <p:cNvSpPr txBox="1"/>
          <p:nvPr/>
        </p:nvSpPr>
        <p:spPr>
          <a:xfrm>
            <a:off x="8432800" y="1460215"/>
            <a:ext cx="3670416" cy="5170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화면 설명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등록된 작업지시서의 생산 품목의 </a:t>
            </a:r>
            <a:r>
              <a:rPr lang="en-US" altLang="ko-KR" sz="1500" dirty="0">
                <a:latin typeface="+mn-ea"/>
              </a:rPr>
              <a:t>BOM </a:t>
            </a:r>
            <a:r>
              <a:rPr lang="ko-KR" altLang="en-US" sz="1500" dirty="0">
                <a:latin typeface="+mn-ea"/>
              </a:rPr>
              <a:t>확인 및 생산 후 양품 및 불량 수량을 입력하는 화면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</a:rPr>
              <a:t>선행 요구 사항</a:t>
            </a:r>
            <a:endParaRPr lang="en-US" altLang="ko-KR" sz="1500" b="1" dirty="0">
              <a:solidFill>
                <a:srgbClr val="FF0000"/>
              </a:solidFill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작업 지시 등록이 선행되어야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>
                <a:latin typeface="+mn-ea"/>
              </a:rPr>
              <a:t>작업내역 등록＇ 메뉴에서 실적 등록이 가능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사용 방법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ko-KR" altLang="en-US" sz="1500" dirty="0">
                <a:latin typeface="+mn-ea"/>
              </a:rPr>
              <a:t>① 설비라인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>
                <a:latin typeface="+mn-ea"/>
              </a:rPr>
              <a:t>전체＇ 또는 선택하여 검색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/>
          </a:p>
          <a:p>
            <a:pPr fontAlgn="base" latinLnBrk="0"/>
            <a:r>
              <a:rPr lang="ko-KR" altLang="en-US" sz="1500" dirty="0">
                <a:latin typeface="+mn-ea"/>
              </a:rPr>
              <a:t>② 등록된 작업계획을 더블클릭 시 </a:t>
            </a:r>
            <a:r>
              <a:rPr lang="en-US" altLang="ko-KR" sz="1500" dirty="0">
                <a:latin typeface="+mn-ea"/>
              </a:rPr>
              <a:t>BOM</a:t>
            </a:r>
            <a:r>
              <a:rPr lang="ko-KR" altLang="en-US" sz="1500" dirty="0">
                <a:latin typeface="+mn-ea"/>
              </a:rPr>
              <a:t>확인 가능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ko-KR" altLang="en-US" sz="1500" dirty="0">
                <a:latin typeface="+mn-ea"/>
              </a:rPr>
              <a:t>③ 작업 완료 후에 해당 작업계획을 더블클릭 시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>
                <a:latin typeface="+mn-ea"/>
              </a:rPr>
              <a:t>작업 내역 등록 ＇부분에 자동으로 입력되고 작업수량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불량수량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불량 유형 등을 입력 후에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>
                <a:latin typeface="+mn-ea"/>
              </a:rPr>
              <a:t>작업등록</a:t>
            </a:r>
            <a:r>
              <a:rPr lang="en-US" altLang="ko-KR" sz="1500" dirty="0">
                <a:latin typeface="+mn-ea"/>
              </a:rPr>
              <a:t>’</a:t>
            </a:r>
            <a:r>
              <a:rPr lang="ko-KR" altLang="en-US" sz="1500" dirty="0">
                <a:latin typeface="+mn-ea"/>
              </a:rPr>
              <a:t>버튼을 클릭하여 생산 내역 저장</a:t>
            </a:r>
            <a:endParaRPr lang="en-US" altLang="ko-KR" sz="1500" dirty="0"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319886-36ED-490E-B1A9-25190D724571}"/>
              </a:ext>
            </a:extLst>
          </p:cNvPr>
          <p:cNvCxnSpPr>
            <a:cxnSpLocks/>
          </p:cNvCxnSpPr>
          <p:nvPr/>
        </p:nvCxnSpPr>
        <p:spPr>
          <a:xfrm>
            <a:off x="8432800" y="1312794"/>
            <a:ext cx="374072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1BFE63-EE98-4AC0-AEFD-523F80F51AB3}"/>
              </a:ext>
            </a:extLst>
          </p:cNvPr>
          <p:cNvSpPr txBox="1"/>
          <p:nvPr/>
        </p:nvSpPr>
        <p:spPr>
          <a:xfrm>
            <a:off x="8358908" y="955504"/>
            <a:ext cx="37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3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작업 내역 등 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F4CB8B-162E-41FC-BC26-E211A8B1D50F}"/>
              </a:ext>
            </a:extLst>
          </p:cNvPr>
          <p:cNvSpPr/>
          <p:nvPr/>
        </p:nvSpPr>
        <p:spPr>
          <a:xfrm>
            <a:off x="735476" y="1791041"/>
            <a:ext cx="2188699" cy="342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A95DEE-E49F-46BF-A683-CFC480DDC3D8}"/>
              </a:ext>
            </a:extLst>
          </p:cNvPr>
          <p:cNvSpPr/>
          <p:nvPr/>
        </p:nvSpPr>
        <p:spPr>
          <a:xfrm>
            <a:off x="720798" y="2562225"/>
            <a:ext cx="5175177" cy="190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83F8F8-8B73-435D-A95F-FF4E9F5E054B}"/>
              </a:ext>
            </a:extLst>
          </p:cNvPr>
          <p:cNvSpPr/>
          <p:nvPr/>
        </p:nvSpPr>
        <p:spPr>
          <a:xfrm>
            <a:off x="720798" y="3388770"/>
            <a:ext cx="3041578" cy="716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F06CD4-A7AD-49A3-93C5-0470273FD910}"/>
              </a:ext>
            </a:extLst>
          </p:cNvPr>
          <p:cNvSpPr/>
          <p:nvPr/>
        </p:nvSpPr>
        <p:spPr>
          <a:xfrm>
            <a:off x="720797" y="4589334"/>
            <a:ext cx="4089327" cy="1697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99F133D-D634-4B21-A3A5-442C6BE559CD}"/>
              </a:ext>
            </a:extLst>
          </p:cNvPr>
          <p:cNvCxnSpPr>
            <a:cxnSpLocks/>
          </p:cNvCxnSpPr>
          <p:nvPr/>
        </p:nvCxnSpPr>
        <p:spPr>
          <a:xfrm>
            <a:off x="4449044" y="2752726"/>
            <a:ext cx="0" cy="1836608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3BA3F32-002E-4C57-965E-96A46B80EB15}"/>
              </a:ext>
            </a:extLst>
          </p:cNvPr>
          <p:cNvCxnSpPr>
            <a:cxnSpLocks/>
          </p:cNvCxnSpPr>
          <p:nvPr/>
        </p:nvCxnSpPr>
        <p:spPr>
          <a:xfrm>
            <a:off x="3048869" y="2752726"/>
            <a:ext cx="0" cy="63604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03427D-B326-4AB8-8931-25BC83875DE2}"/>
              </a:ext>
            </a:extLst>
          </p:cNvPr>
          <p:cNvSpPr/>
          <p:nvPr/>
        </p:nvSpPr>
        <p:spPr>
          <a:xfrm>
            <a:off x="3122763" y="3204467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②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9580C3-28F9-42B2-A844-6EE54C2DFDDC}"/>
              </a:ext>
            </a:extLst>
          </p:cNvPr>
          <p:cNvSpPr/>
          <p:nvPr/>
        </p:nvSpPr>
        <p:spPr>
          <a:xfrm>
            <a:off x="4531238" y="4433236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③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ADB87F-3BCE-4DD7-BC97-AF307A1E6077}"/>
              </a:ext>
            </a:extLst>
          </p:cNvPr>
          <p:cNvSpPr/>
          <p:nvPr/>
        </p:nvSpPr>
        <p:spPr>
          <a:xfrm>
            <a:off x="2899972" y="1734630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1AD70-F182-44D9-BF3B-74076D7CE4D9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391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99051"/>
            <a:ext cx="881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 사용 방법 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작업 내역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8D1A9D-D471-4850-8BEF-24D372C72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" y="773957"/>
            <a:ext cx="8288467" cy="5653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4D267-0262-4557-B243-AEFBCE75CD89}"/>
              </a:ext>
            </a:extLst>
          </p:cNvPr>
          <p:cNvSpPr txBox="1"/>
          <p:nvPr/>
        </p:nvSpPr>
        <p:spPr>
          <a:xfrm>
            <a:off x="8432800" y="1460215"/>
            <a:ext cx="3670416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화면 설명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현장에서 생산이 종료된 작업 지시서에 대한 내역들을 확인 할 수 있는 화면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사용 방법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ko-KR" altLang="en-US" sz="1500" dirty="0">
                <a:latin typeface="+mn-ea"/>
              </a:rPr>
              <a:t>① 원하는 조건을 입력 후 검색</a:t>
            </a:r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※ </a:t>
            </a:r>
            <a:r>
              <a:rPr lang="ko-KR" altLang="en-US" sz="1500" dirty="0">
                <a:latin typeface="+mn-ea"/>
              </a:rPr>
              <a:t>검색 시 여러 조건이나 단어를 정확히 모를 경우 </a:t>
            </a:r>
            <a:r>
              <a:rPr lang="en-US" altLang="ko-KR" sz="1500" dirty="0">
                <a:latin typeface="+mn-ea"/>
              </a:rPr>
              <a:t>%</a:t>
            </a:r>
            <a:r>
              <a:rPr lang="ko-KR" altLang="en-US" sz="1500" dirty="0">
                <a:latin typeface="+mn-ea"/>
              </a:rPr>
              <a:t>를 이용하여 검색이 가능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400" dirty="0">
              <a:latin typeface="+mn-ea"/>
            </a:endParaRPr>
          </a:p>
          <a:p>
            <a:pPr fontAlgn="base" latinLnBrk="0"/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설비라인이 </a:t>
            </a:r>
            <a:r>
              <a:rPr lang="en-US" altLang="ko-KR" sz="1400" dirty="0">
                <a:latin typeface="+mn-ea"/>
              </a:rPr>
              <a:t>C</a:t>
            </a:r>
            <a:r>
              <a:rPr lang="ko-KR" altLang="en-US" sz="1400" dirty="0">
                <a:latin typeface="+mn-ea"/>
              </a:rPr>
              <a:t>로 시작하는 라인 모두를 검색 하고 싶을 때 </a:t>
            </a:r>
            <a:r>
              <a:rPr lang="en-US" altLang="ko-KR" sz="1400" dirty="0">
                <a:latin typeface="+mn-ea"/>
              </a:rPr>
              <a:t>C%</a:t>
            </a:r>
            <a:r>
              <a:rPr lang="ko-KR" altLang="en-US" sz="1400" dirty="0">
                <a:latin typeface="+mn-ea"/>
              </a:rPr>
              <a:t>로 입력 후 검색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84EC225-779A-493A-8863-B63B1329ECE8}"/>
              </a:ext>
            </a:extLst>
          </p:cNvPr>
          <p:cNvCxnSpPr>
            <a:cxnSpLocks/>
          </p:cNvCxnSpPr>
          <p:nvPr/>
        </p:nvCxnSpPr>
        <p:spPr>
          <a:xfrm>
            <a:off x="8432800" y="1312794"/>
            <a:ext cx="374072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523D74-5651-4CA2-B60D-8C286215E408}"/>
              </a:ext>
            </a:extLst>
          </p:cNvPr>
          <p:cNvSpPr txBox="1"/>
          <p:nvPr/>
        </p:nvSpPr>
        <p:spPr>
          <a:xfrm>
            <a:off x="8358908" y="955504"/>
            <a:ext cx="37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3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작업 내역  검색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D7E277-B55C-4AEF-976F-E1E42073FA12}"/>
              </a:ext>
            </a:extLst>
          </p:cNvPr>
          <p:cNvSpPr/>
          <p:nvPr/>
        </p:nvSpPr>
        <p:spPr>
          <a:xfrm>
            <a:off x="754526" y="1676741"/>
            <a:ext cx="7604382" cy="781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2B56B6-4341-4BAE-8EE0-FBA338D5269A}"/>
              </a:ext>
            </a:extLst>
          </p:cNvPr>
          <p:cNvSpPr/>
          <p:nvPr/>
        </p:nvSpPr>
        <p:spPr>
          <a:xfrm>
            <a:off x="1052122" y="1460215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92CE8-DB3B-4DDA-ABC2-19A0C5023010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8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57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 사용 방법 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구매 등록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8394B7-5558-45C2-BC8C-D54CDEA62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8" y="783483"/>
            <a:ext cx="8239701" cy="5629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8C81EE-6BDA-496B-A259-66D2B16FE5F3}"/>
              </a:ext>
            </a:extLst>
          </p:cNvPr>
          <p:cNvSpPr txBox="1"/>
          <p:nvPr/>
        </p:nvSpPr>
        <p:spPr>
          <a:xfrm>
            <a:off x="8432800" y="1460215"/>
            <a:ext cx="3670416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화면 설명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구매 등록 화면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사용 방법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ko-KR" altLang="en-US" sz="1500" dirty="0">
                <a:latin typeface="+mn-ea"/>
              </a:rPr>
              <a:t>① 사업장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거래처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품목 등의 구매하고자 하는 정보를 입력 후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 err="1">
                <a:latin typeface="+mn-ea"/>
              </a:rPr>
              <a:t>등록＇버튼을</a:t>
            </a:r>
            <a:r>
              <a:rPr lang="ko-KR" altLang="en-US" sz="1500" dirty="0">
                <a:latin typeface="+mn-ea"/>
              </a:rPr>
              <a:t> 이용하여 저장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C8A866-3A73-4929-B755-8D8AB44FBC58}"/>
              </a:ext>
            </a:extLst>
          </p:cNvPr>
          <p:cNvCxnSpPr>
            <a:cxnSpLocks/>
          </p:cNvCxnSpPr>
          <p:nvPr/>
        </p:nvCxnSpPr>
        <p:spPr>
          <a:xfrm>
            <a:off x="8432800" y="1312794"/>
            <a:ext cx="374072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3A8FA5-06D1-40F1-AD6C-38F7F13B4351}"/>
              </a:ext>
            </a:extLst>
          </p:cNvPr>
          <p:cNvSpPr txBox="1"/>
          <p:nvPr/>
        </p:nvSpPr>
        <p:spPr>
          <a:xfrm>
            <a:off x="8358908" y="955504"/>
            <a:ext cx="37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3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구매 등록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614DAD-1CCA-40E0-B0E4-F4E35612BB1E}"/>
              </a:ext>
            </a:extLst>
          </p:cNvPr>
          <p:cNvSpPr/>
          <p:nvPr/>
        </p:nvSpPr>
        <p:spPr>
          <a:xfrm>
            <a:off x="682367" y="4627223"/>
            <a:ext cx="7604382" cy="421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3D629-A6AE-4EC8-9F69-E2715394C5A8}"/>
              </a:ext>
            </a:extLst>
          </p:cNvPr>
          <p:cNvSpPr/>
          <p:nvPr/>
        </p:nvSpPr>
        <p:spPr>
          <a:xfrm>
            <a:off x="7256938" y="4307908"/>
            <a:ext cx="297794" cy="3193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81CE3-4F96-426A-A231-3AAF3DCD35CB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0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514AEA-967A-4A3A-8192-A1666543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4" y="804943"/>
            <a:ext cx="8270124" cy="56345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871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 사용 방법 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재고 입고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82341-53FA-48C0-A406-E90839B73ED3}"/>
              </a:ext>
            </a:extLst>
          </p:cNvPr>
          <p:cNvSpPr txBox="1"/>
          <p:nvPr/>
        </p:nvSpPr>
        <p:spPr>
          <a:xfrm>
            <a:off x="8432800" y="1460215"/>
            <a:ext cx="3670416" cy="40164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화면 설명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구매 등록된 자재가 창고로로 입고 될 경우 구매 등록된 목록을 입고처리 하는 화면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</a:rPr>
              <a:t>선행 요구 사항</a:t>
            </a:r>
            <a:endParaRPr lang="en-US" altLang="ko-KR" sz="1500" b="1" dirty="0">
              <a:solidFill>
                <a:srgbClr val="FF0000"/>
              </a:solidFill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구매 오더가 등록되어 있어야 입고 처리 가능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사용 방법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ko-KR" altLang="en-US" sz="1500" dirty="0">
                <a:latin typeface="+mn-ea"/>
              </a:rPr>
              <a:t>① 입고하고자 하는 구매 오더를 찾아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>
                <a:latin typeface="+mn-ea"/>
              </a:rPr>
              <a:t>입고 대상 추가</a:t>
            </a:r>
            <a:r>
              <a:rPr lang="en-US" altLang="ko-KR" sz="1500" dirty="0">
                <a:latin typeface="+mn-ea"/>
              </a:rPr>
              <a:t>‘</a:t>
            </a: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ko-KR" altLang="en-US" sz="1500" dirty="0">
                <a:latin typeface="+mn-ea"/>
              </a:rPr>
              <a:t>② 추가된 입고 목록의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>
                <a:latin typeface="+mn-ea"/>
              </a:rPr>
              <a:t>입고 대상 창고</a:t>
            </a:r>
            <a:r>
              <a:rPr lang="en-US" altLang="ko-KR" sz="1500" dirty="0">
                <a:latin typeface="+mn-ea"/>
              </a:rPr>
              <a:t>’</a:t>
            </a:r>
            <a:r>
              <a:rPr lang="ko-KR" altLang="en-US" sz="1500" dirty="0">
                <a:latin typeface="+mn-ea"/>
              </a:rPr>
              <a:t>와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>
                <a:latin typeface="+mn-ea"/>
              </a:rPr>
              <a:t>입고일</a:t>
            </a:r>
            <a:r>
              <a:rPr lang="en-US" altLang="ko-KR" sz="1500" dirty="0">
                <a:latin typeface="+mn-ea"/>
              </a:rPr>
              <a:t>’</a:t>
            </a:r>
            <a:r>
              <a:rPr lang="ko-KR" altLang="en-US" sz="1500" dirty="0">
                <a:latin typeface="+mn-ea"/>
              </a:rPr>
              <a:t>을 세팅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입고 목록 정보 일괄 변경 가능</a:t>
            </a:r>
            <a:r>
              <a:rPr lang="en-US" altLang="ko-KR" sz="1500" dirty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하여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>
                <a:latin typeface="+mn-ea"/>
              </a:rPr>
              <a:t>입고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>
                <a:latin typeface="+mn-ea"/>
              </a:rPr>
              <a:t>버튼을 클릭하여 저장</a:t>
            </a:r>
            <a:endParaRPr lang="en-US" altLang="ko-KR" sz="15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35E2D-5943-419C-AB85-458B79814596}"/>
              </a:ext>
            </a:extLst>
          </p:cNvPr>
          <p:cNvSpPr txBox="1"/>
          <p:nvPr/>
        </p:nvSpPr>
        <p:spPr>
          <a:xfrm>
            <a:off x="8358908" y="955504"/>
            <a:ext cx="37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3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자재 입고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E2188-5D6B-43FB-8826-2500495EDF17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B6008C-C44B-4BE2-8ACF-F5D7D0259088}"/>
              </a:ext>
            </a:extLst>
          </p:cNvPr>
          <p:cNvSpPr/>
          <p:nvPr/>
        </p:nvSpPr>
        <p:spPr>
          <a:xfrm>
            <a:off x="754526" y="2891377"/>
            <a:ext cx="7604382" cy="213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84191F-722D-4B84-9CFA-858D95792431}"/>
              </a:ext>
            </a:extLst>
          </p:cNvPr>
          <p:cNvSpPr/>
          <p:nvPr/>
        </p:nvSpPr>
        <p:spPr>
          <a:xfrm>
            <a:off x="754525" y="3920077"/>
            <a:ext cx="1140949" cy="299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5F4C20-0E6E-45D0-97C6-CD2C9F06D98F}"/>
              </a:ext>
            </a:extLst>
          </p:cNvPr>
          <p:cNvSpPr/>
          <p:nvPr/>
        </p:nvSpPr>
        <p:spPr>
          <a:xfrm>
            <a:off x="811069" y="4791075"/>
            <a:ext cx="5284931" cy="410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31A70CD-DF52-46B9-96B1-ED16264A3ACA}"/>
              </a:ext>
            </a:extLst>
          </p:cNvPr>
          <p:cNvCxnSpPr>
            <a:cxnSpLocks/>
          </p:cNvCxnSpPr>
          <p:nvPr/>
        </p:nvCxnSpPr>
        <p:spPr>
          <a:xfrm>
            <a:off x="2036041" y="3105151"/>
            <a:ext cx="0" cy="1685924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281AF4-3CE9-49DA-A48A-8B9242B78ADD}"/>
              </a:ext>
            </a:extLst>
          </p:cNvPr>
          <p:cNvSpPr/>
          <p:nvPr/>
        </p:nvSpPr>
        <p:spPr>
          <a:xfrm>
            <a:off x="1820469" y="3837302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DF3F7A-72F0-4ACA-9B4B-F23E216F19B5}"/>
              </a:ext>
            </a:extLst>
          </p:cNvPr>
          <p:cNvSpPr/>
          <p:nvPr/>
        </p:nvSpPr>
        <p:spPr>
          <a:xfrm>
            <a:off x="2961418" y="3948112"/>
            <a:ext cx="2169373" cy="50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7D1BC61-0635-4558-A6A2-0E551A06F462}"/>
              </a:ext>
            </a:extLst>
          </p:cNvPr>
          <p:cNvCxnSpPr>
            <a:cxnSpLocks/>
          </p:cNvCxnSpPr>
          <p:nvPr/>
        </p:nvCxnSpPr>
        <p:spPr>
          <a:xfrm>
            <a:off x="4324350" y="4457699"/>
            <a:ext cx="0" cy="33337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76F12A-220E-49D7-9C21-988F59B17EF9}"/>
              </a:ext>
            </a:extLst>
          </p:cNvPr>
          <p:cNvCxnSpPr>
            <a:cxnSpLocks/>
          </p:cNvCxnSpPr>
          <p:nvPr/>
        </p:nvCxnSpPr>
        <p:spPr>
          <a:xfrm>
            <a:off x="4324350" y="4457699"/>
            <a:ext cx="508647" cy="333376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724C1C-4504-4AFB-A033-3729085C41F1}"/>
              </a:ext>
            </a:extLst>
          </p:cNvPr>
          <p:cNvSpPr/>
          <p:nvPr/>
        </p:nvSpPr>
        <p:spPr>
          <a:xfrm>
            <a:off x="4891494" y="4390275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83362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721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 사용 방법 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자재 출고 관리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CAC492-BE03-490B-A9FB-F606F5264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783482"/>
            <a:ext cx="8330333" cy="57112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45996-3B1A-4CAE-BC74-739D0652FB23}"/>
              </a:ext>
            </a:extLst>
          </p:cNvPr>
          <p:cNvSpPr txBox="1"/>
          <p:nvPr/>
        </p:nvSpPr>
        <p:spPr>
          <a:xfrm>
            <a:off x="8432800" y="1460215"/>
            <a:ext cx="3670416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화면 설명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기 등록된 작업지시서의 작업을 위해 필요한 자재들에 대해 자재 출고 해주는 화면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b="1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sz="1500" b="1" dirty="0">
                <a:solidFill>
                  <a:srgbClr val="FF0000"/>
                </a:solidFill>
                <a:latin typeface="+mn-ea"/>
              </a:rPr>
              <a:t>선행 요구 사항</a:t>
            </a:r>
            <a:endParaRPr lang="en-US" altLang="ko-KR" sz="1500" b="1" dirty="0">
              <a:solidFill>
                <a:srgbClr val="FF0000"/>
              </a:solidFill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작업 지시서 등록 필요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사용 방법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ko-KR" altLang="en-US" sz="1500" dirty="0">
                <a:latin typeface="+mn-ea"/>
              </a:rPr>
              <a:t>① 출고처리 하고자 하는 작업지시서를 검색 후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>
                <a:latin typeface="+mn-ea"/>
              </a:rPr>
              <a:t>출고 대상 추가</a:t>
            </a:r>
            <a:r>
              <a:rPr lang="en-US" altLang="ko-KR" sz="1500" dirty="0">
                <a:latin typeface="+mn-ea"/>
              </a:rPr>
              <a:t>‘ </a:t>
            </a:r>
            <a:r>
              <a:rPr lang="ko-KR" altLang="en-US" sz="1500" dirty="0">
                <a:latin typeface="+mn-ea"/>
              </a:rPr>
              <a:t>버튼 클릭하여 출고 목록으로 이동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ko-KR" altLang="en-US" sz="1500" dirty="0">
                <a:latin typeface="+mn-ea"/>
              </a:rPr>
              <a:t>② 출고일 세팅 후 </a:t>
            </a:r>
            <a:r>
              <a:rPr lang="en-US" altLang="ko-KR" sz="1500" dirty="0">
                <a:latin typeface="+mn-ea"/>
              </a:rPr>
              <a:t>‘</a:t>
            </a:r>
            <a:r>
              <a:rPr lang="ko-KR" altLang="en-US" sz="1500" dirty="0">
                <a:latin typeface="+mn-ea"/>
              </a:rPr>
              <a:t>출고</a:t>
            </a:r>
            <a:r>
              <a:rPr lang="en-US" altLang="ko-KR" sz="1500" dirty="0">
                <a:latin typeface="+mn-ea"/>
              </a:rPr>
              <a:t>‘ </a:t>
            </a:r>
            <a:r>
              <a:rPr lang="ko-KR" altLang="en-US" sz="1500" dirty="0">
                <a:latin typeface="+mn-ea"/>
              </a:rPr>
              <a:t>버튼을 이용하여 정보 저장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※ </a:t>
            </a:r>
            <a:r>
              <a:rPr lang="ko-KR" altLang="en-US" sz="1500" dirty="0">
                <a:latin typeface="+mn-ea"/>
              </a:rPr>
              <a:t>현재 재고가 부족시에는 출고 처리가 불가함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재고 부족 메시지 발생</a:t>
            </a:r>
            <a:r>
              <a:rPr lang="en-US" altLang="ko-KR" sz="1500" dirty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A94BF-615B-449C-B0ED-D4872BAADAB1}"/>
              </a:ext>
            </a:extLst>
          </p:cNvPr>
          <p:cNvSpPr txBox="1"/>
          <p:nvPr/>
        </p:nvSpPr>
        <p:spPr>
          <a:xfrm>
            <a:off x="8358908" y="955504"/>
            <a:ext cx="37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3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자재 출고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200E2-E3CE-4CDF-BAAE-A118B682DC33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37C0A1-4FC8-4FDA-B9AC-D2877CCC3806}"/>
              </a:ext>
            </a:extLst>
          </p:cNvPr>
          <p:cNvSpPr/>
          <p:nvPr/>
        </p:nvSpPr>
        <p:spPr>
          <a:xfrm>
            <a:off x="754526" y="3032524"/>
            <a:ext cx="7604382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97F813-3158-4825-9B35-24726CA0C014}"/>
              </a:ext>
            </a:extLst>
          </p:cNvPr>
          <p:cNvCxnSpPr>
            <a:cxnSpLocks/>
          </p:cNvCxnSpPr>
          <p:nvPr/>
        </p:nvCxnSpPr>
        <p:spPr>
          <a:xfrm>
            <a:off x="2036041" y="3371078"/>
            <a:ext cx="0" cy="141521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46C1FB-FC3D-4107-9519-6CB9BEE67F71}"/>
              </a:ext>
            </a:extLst>
          </p:cNvPr>
          <p:cNvSpPr/>
          <p:nvPr/>
        </p:nvSpPr>
        <p:spPr>
          <a:xfrm>
            <a:off x="754526" y="4786288"/>
            <a:ext cx="5265266" cy="64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F1C23B-8372-403E-8EB3-72697552E8EE}"/>
              </a:ext>
            </a:extLst>
          </p:cNvPr>
          <p:cNvSpPr/>
          <p:nvPr/>
        </p:nvSpPr>
        <p:spPr>
          <a:xfrm>
            <a:off x="754526" y="4262069"/>
            <a:ext cx="1065938" cy="312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022325-43C0-408B-96E9-70BFB79947C6}"/>
              </a:ext>
            </a:extLst>
          </p:cNvPr>
          <p:cNvSpPr/>
          <p:nvPr/>
        </p:nvSpPr>
        <p:spPr>
          <a:xfrm>
            <a:off x="1746653" y="4105971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①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2EBA4B8-D140-4978-A125-445F92541C43}"/>
              </a:ext>
            </a:extLst>
          </p:cNvPr>
          <p:cNvCxnSpPr>
            <a:cxnSpLocks/>
          </p:cNvCxnSpPr>
          <p:nvPr/>
        </p:nvCxnSpPr>
        <p:spPr>
          <a:xfrm flipH="1">
            <a:off x="3962400" y="4495028"/>
            <a:ext cx="612205" cy="29126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29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382976-7463-49C8-AB5E-4305EB94D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773957"/>
            <a:ext cx="8330333" cy="56646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851148-2D68-4460-8508-EEDDFD0F9F09}"/>
              </a:ext>
            </a:extLst>
          </p:cNvPr>
          <p:cNvSpPr/>
          <p:nvPr/>
        </p:nvSpPr>
        <p:spPr>
          <a:xfrm>
            <a:off x="717660" y="4936403"/>
            <a:ext cx="2120790" cy="826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8330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 사용 방법 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– 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재고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19DB9-976C-4019-B63C-C7B3E80734CB}"/>
              </a:ext>
            </a:extLst>
          </p:cNvPr>
          <p:cNvSpPr txBox="1"/>
          <p:nvPr/>
        </p:nvSpPr>
        <p:spPr>
          <a:xfrm>
            <a:off x="8432800" y="1460215"/>
            <a:ext cx="3670416" cy="1708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화면 설명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자재의 입출고 현황 확인 화면</a:t>
            </a:r>
            <a:endParaRPr lang="en-US" altLang="ko-KR" sz="1500" dirty="0">
              <a:latin typeface="+mn-ea"/>
            </a:endParaRPr>
          </a:p>
          <a:p>
            <a:pPr fontAlgn="base" latinLnBrk="0"/>
            <a:endParaRPr lang="en-US" altLang="ko-KR" sz="1500" dirty="0">
              <a:latin typeface="+mn-ea"/>
            </a:endParaRPr>
          </a:p>
          <a:p>
            <a:pPr fontAlgn="base" latinLnBrk="0"/>
            <a:r>
              <a:rPr lang="en-US" altLang="ko-KR" sz="1500" b="1" dirty="0">
                <a:latin typeface="+mn-ea"/>
              </a:rPr>
              <a:t>- </a:t>
            </a:r>
            <a:r>
              <a:rPr lang="ko-KR" altLang="en-US" sz="1500" b="1" dirty="0">
                <a:latin typeface="+mn-ea"/>
              </a:rPr>
              <a:t>사용 방법</a:t>
            </a:r>
            <a:endParaRPr lang="en-US" altLang="ko-KR" sz="1500" b="1" dirty="0">
              <a:latin typeface="+mn-ea"/>
            </a:endParaRPr>
          </a:p>
          <a:p>
            <a:pPr fontAlgn="base" latinLnBrk="0"/>
            <a:r>
              <a:rPr lang="ko-KR" altLang="en-US" sz="1500" dirty="0">
                <a:latin typeface="+mn-ea"/>
              </a:rPr>
              <a:t>① 품목에 검색하고자 하는 품번 입력 후 재고 검색 버튼 클릭 시 현재의 재고 수량 확인 가능</a:t>
            </a:r>
            <a:endParaRPr lang="en-US" altLang="ko-KR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AB25F-0346-415F-98F8-D7BA7445C605}"/>
              </a:ext>
            </a:extLst>
          </p:cNvPr>
          <p:cNvSpPr txBox="1"/>
          <p:nvPr/>
        </p:nvSpPr>
        <p:spPr>
          <a:xfrm>
            <a:off x="8358908" y="955504"/>
            <a:ext cx="3744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3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재고 관리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3E45E6-67AF-451D-AE17-C132FAC8F84C}"/>
              </a:ext>
            </a:extLst>
          </p:cNvPr>
          <p:cNvCxnSpPr>
            <a:cxnSpLocks/>
          </p:cNvCxnSpPr>
          <p:nvPr/>
        </p:nvCxnSpPr>
        <p:spPr>
          <a:xfrm flipH="1">
            <a:off x="2044447" y="4682736"/>
            <a:ext cx="565403" cy="26457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D622B8-2B00-4068-8268-FB674D55BCE3}"/>
              </a:ext>
            </a:extLst>
          </p:cNvPr>
          <p:cNvSpPr/>
          <p:nvPr/>
        </p:nvSpPr>
        <p:spPr>
          <a:xfrm>
            <a:off x="680714" y="4370541"/>
            <a:ext cx="1776735" cy="312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EC6136-202F-447E-BD0F-309EC0F6D1B5}"/>
              </a:ext>
            </a:extLst>
          </p:cNvPr>
          <p:cNvSpPr/>
          <p:nvPr/>
        </p:nvSpPr>
        <p:spPr>
          <a:xfrm>
            <a:off x="2196601" y="4614627"/>
            <a:ext cx="297794" cy="3121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408764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F710-7B58-485E-8AC0-9C986D142A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971824" cy="584775"/>
            <a:chOff x="762000" y="1863785"/>
            <a:chExt cx="2971824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3439324" cy="584775"/>
            <a:chOff x="762000" y="1863785"/>
            <a:chExt cx="3439324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26366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DOHA    ERP </a:t>
              </a:r>
              <a:r>
                <a:rPr lang="ko-KR" altLang="en-US" sz="2800" b="1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소개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3032738" cy="584775"/>
            <a:chOff x="762000" y="1863785"/>
            <a:chExt cx="3032738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22300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향후 개발 방향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546100" y="3547290"/>
            <a:ext cx="3313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향후 개발 방향 및 고찰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43909736-DFF2-46BD-9D45-4D9AFD3405DA}"/>
              </a:ext>
            </a:extLst>
          </p:cNvPr>
          <p:cNvSpPr/>
          <p:nvPr/>
        </p:nvSpPr>
        <p:spPr>
          <a:xfrm>
            <a:off x="4857750" y="880553"/>
            <a:ext cx="5039910" cy="10752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30047B-9868-4962-A0F7-70322651DA4F}"/>
              </a:ext>
            </a:extLst>
          </p:cNvPr>
          <p:cNvSpPr/>
          <p:nvPr/>
        </p:nvSpPr>
        <p:spPr>
          <a:xfrm>
            <a:off x="228599" y="2062388"/>
            <a:ext cx="9669060" cy="449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8330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향후 개발 방향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BA5590-B3F3-4D1A-86B1-29E6C46EF78E}"/>
              </a:ext>
            </a:extLst>
          </p:cNvPr>
          <p:cNvGrpSpPr/>
          <p:nvPr/>
        </p:nvGrpSpPr>
        <p:grpSpPr>
          <a:xfrm>
            <a:off x="2605674" y="3173505"/>
            <a:ext cx="1791425" cy="866492"/>
            <a:chOff x="997029" y="2079"/>
            <a:chExt cx="1875883" cy="112553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9A2594A-CAA7-41F2-9256-ADCBE8FACF14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사각형: 둥근 모서리 4">
              <a:extLst>
                <a:ext uri="{FF2B5EF4-FFF2-40B4-BE49-F238E27FC236}">
                  <a16:creationId xmlns:a16="http://schemas.microsoft.com/office/drawing/2014/main" id="{AD14E655-B83F-4C82-8C3D-70250DA13986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kern="1200" dirty="0"/>
                <a:t>작업 지시 등록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4A8549A-3092-4F52-B87B-AE8674350C0C}"/>
              </a:ext>
            </a:extLst>
          </p:cNvPr>
          <p:cNvGrpSpPr/>
          <p:nvPr/>
        </p:nvGrpSpPr>
        <p:grpSpPr>
          <a:xfrm>
            <a:off x="308897" y="5042212"/>
            <a:ext cx="1791425" cy="866492"/>
            <a:chOff x="997029" y="2079"/>
            <a:chExt cx="1875883" cy="112553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3CD6A94-8DAB-4C7A-A2F6-9839EAB9B97F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사각형: 둥근 모서리 4">
              <a:extLst>
                <a:ext uri="{FF2B5EF4-FFF2-40B4-BE49-F238E27FC236}">
                  <a16:creationId xmlns:a16="http://schemas.microsoft.com/office/drawing/2014/main" id="{EAB4F6F1-675D-4F53-AC60-8540FF9F1FED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700" kern="1200" dirty="0"/>
                <a:t>구매 등록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743CFB-BC08-4EE6-AB65-9998952DAC5C}"/>
              </a:ext>
            </a:extLst>
          </p:cNvPr>
          <p:cNvGrpSpPr/>
          <p:nvPr/>
        </p:nvGrpSpPr>
        <p:grpSpPr>
          <a:xfrm>
            <a:off x="5057929" y="3175771"/>
            <a:ext cx="1791425" cy="866492"/>
            <a:chOff x="997029" y="2079"/>
            <a:chExt cx="1875883" cy="112553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896BADC-AAD0-44BB-8486-AB1056CA9152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사각형: 둥근 모서리 4">
              <a:extLst>
                <a:ext uri="{FF2B5EF4-FFF2-40B4-BE49-F238E27FC236}">
                  <a16:creationId xmlns:a16="http://schemas.microsoft.com/office/drawing/2014/main" id="{0390A52D-A90B-419C-AE66-05F305BE732B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kern="1200" dirty="0"/>
                <a:t>작업 내역 등록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0854CB-366F-4077-A58B-93120357F2FC}"/>
              </a:ext>
            </a:extLst>
          </p:cNvPr>
          <p:cNvGrpSpPr/>
          <p:nvPr/>
        </p:nvGrpSpPr>
        <p:grpSpPr>
          <a:xfrm>
            <a:off x="7420117" y="3175771"/>
            <a:ext cx="1791425" cy="866492"/>
            <a:chOff x="997029" y="2079"/>
            <a:chExt cx="1875883" cy="112553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0819954-440E-459F-8403-EA5AE053CAFA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사각형: 둥근 모서리 4">
              <a:extLst>
                <a:ext uri="{FF2B5EF4-FFF2-40B4-BE49-F238E27FC236}">
                  <a16:creationId xmlns:a16="http://schemas.microsoft.com/office/drawing/2014/main" id="{C6988CA0-CA4C-4D07-A003-4356DB60B692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kern="1200" dirty="0"/>
                <a:t>작업 내역 확인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D5D62BD-BCE0-4CC5-B1B4-8071C698D991}"/>
              </a:ext>
            </a:extLst>
          </p:cNvPr>
          <p:cNvGrpSpPr/>
          <p:nvPr/>
        </p:nvGrpSpPr>
        <p:grpSpPr>
          <a:xfrm>
            <a:off x="2794118" y="5042212"/>
            <a:ext cx="1791425" cy="866492"/>
            <a:chOff x="997029" y="2079"/>
            <a:chExt cx="1875883" cy="112553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562953E-6F36-4679-BE3E-F29EA9CA0A84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사각형: 둥근 모서리 4">
              <a:extLst>
                <a:ext uri="{FF2B5EF4-FFF2-40B4-BE49-F238E27FC236}">
                  <a16:creationId xmlns:a16="http://schemas.microsoft.com/office/drawing/2014/main" id="{F7B0D369-E76C-4268-AF44-B5AB35B805A2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700" kern="1200" dirty="0"/>
                <a:t>자재 입고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B65016-A57B-447E-8F06-651940162E42}"/>
              </a:ext>
            </a:extLst>
          </p:cNvPr>
          <p:cNvGrpSpPr/>
          <p:nvPr/>
        </p:nvGrpSpPr>
        <p:grpSpPr>
          <a:xfrm>
            <a:off x="5161825" y="5042212"/>
            <a:ext cx="1791425" cy="866492"/>
            <a:chOff x="997029" y="2079"/>
            <a:chExt cx="1875883" cy="112553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BEEDA5D-E327-43F9-BE97-C2526406E3F8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사각형: 둥근 모서리 4">
              <a:extLst>
                <a:ext uri="{FF2B5EF4-FFF2-40B4-BE49-F238E27FC236}">
                  <a16:creationId xmlns:a16="http://schemas.microsoft.com/office/drawing/2014/main" id="{A555F1B3-2F96-4B2E-B919-1FA28FB965C4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700" kern="1200" dirty="0"/>
                <a:t>자재 출고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98B9859-4A5A-4534-8A3D-D2D8F3F464D3}"/>
              </a:ext>
            </a:extLst>
          </p:cNvPr>
          <p:cNvGrpSpPr/>
          <p:nvPr/>
        </p:nvGrpSpPr>
        <p:grpSpPr>
          <a:xfrm>
            <a:off x="7447825" y="5042212"/>
            <a:ext cx="1791425" cy="866492"/>
            <a:chOff x="997029" y="2079"/>
            <a:chExt cx="1875883" cy="112553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17EE171-CBE3-4F1A-9C03-EFCB1A5B73A2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사각형: 둥근 모서리 4">
              <a:extLst>
                <a:ext uri="{FF2B5EF4-FFF2-40B4-BE49-F238E27FC236}">
                  <a16:creationId xmlns:a16="http://schemas.microsoft.com/office/drawing/2014/main" id="{6A2343DA-0A27-42E3-BA3B-E33B21BB9866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700" kern="1200" dirty="0"/>
                <a:t>자재 관리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F23451E-1A93-490E-AA36-3D77378E759D}"/>
              </a:ext>
            </a:extLst>
          </p:cNvPr>
          <p:cNvGrpSpPr/>
          <p:nvPr/>
        </p:nvGrpSpPr>
        <p:grpSpPr>
          <a:xfrm>
            <a:off x="314155" y="3178763"/>
            <a:ext cx="1791425" cy="866492"/>
            <a:chOff x="997029" y="2079"/>
            <a:chExt cx="1875883" cy="112553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2A8D1E40-BECE-4D69-A391-FCDD928B8DF5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사각형: 둥근 모서리 4">
              <a:extLst>
                <a:ext uri="{FF2B5EF4-FFF2-40B4-BE49-F238E27FC236}">
                  <a16:creationId xmlns:a16="http://schemas.microsoft.com/office/drawing/2014/main" id="{D5C97F72-3CAD-4F16-96AE-7CDE84357AD8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kern="1200" dirty="0"/>
                <a:t>기준 정보</a:t>
              </a:r>
              <a:endParaRPr lang="en-US" altLang="ko-KR" sz="2400" kern="1200" dirty="0"/>
            </a:p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dirty="0"/>
                <a:t>등록</a:t>
              </a:r>
              <a:endParaRPr lang="ko-KR" altLang="en-US" sz="2400" kern="1200" dirty="0"/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2FB86C1-BFFB-4EBB-8CC0-C6349EB72C2C}"/>
              </a:ext>
            </a:extLst>
          </p:cNvPr>
          <p:cNvCxnSpPr>
            <a:stCxn id="32" idx="3"/>
            <a:endCxn id="12" idx="1"/>
          </p:cNvCxnSpPr>
          <p:nvPr/>
        </p:nvCxnSpPr>
        <p:spPr>
          <a:xfrm flipV="1">
            <a:off x="2105580" y="3606751"/>
            <a:ext cx="531576" cy="5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5244A6-BB33-4D40-A4DA-6FC3E67E16A4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4397099" y="3606751"/>
            <a:ext cx="692312" cy="22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95A003C-D8A8-44BE-B205-FD86E06B0BE9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6849354" y="3609017"/>
            <a:ext cx="570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19F586C-34A2-4C18-BBD4-EE788BF1A1EB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2100322" y="5475458"/>
            <a:ext cx="72527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CF0CC78-4A5A-4EF3-96ED-066F791C0293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4585543" y="5475458"/>
            <a:ext cx="6077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E0F1943-A01A-48BF-81F7-633E0493FF57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6953250" y="5475458"/>
            <a:ext cx="526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EDED7-5DE8-42D6-878B-22B42437CBFE}"/>
              </a:ext>
            </a:extLst>
          </p:cNvPr>
          <p:cNvCxnSpPr>
            <a:cxnSpLocks/>
            <a:stCxn id="32" idx="2"/>
            <a:endCxn id="14" idx="0"/>
          </p:cNvCxnSpPr>
          <p:nvPr/>
        </p:nvCxnSpPr>
        <p:spPr>
          <a:xfrm flipH="1">
            <a:off x="1204610" y="4045255"/>
            <a:ext cx="5258" cy="9969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836CCD1-5DB8-4A57-8F2D-971C0840A836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rot="16200000" flipH="1">
            <a:off x="4278355" y="3263028"/>
            <a:ext cx="1002215" cy="255615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DC26CD-8509-43A5-9B22-0D840CC9FF97}"/>
              </a:ext>
            </a:extLst>
          </p:cNvPr>
          <p:cNvSpPr/>
          <p:nvPr/>
        </p:nvSpPr>
        <p:spPr>
          <a:xfrm>
            <a:off x="2474191" y="3094283"/>
            <a:ext cx="4738254" cy="108533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65FBD2-5F91-46F5-A00B-08D3694B95DB}"/>
              </a:ext>
            </a:extLst>
          </p:cNvPr>
          <p:cNvSpPr/>
          <p:nvPr/>
        </p:nvSpPr>
        <p:spPr>
          <a:xfrm>
            <a:off x="2742284" y="4906702"/>
            <a:ext cx="6567909" cy="11639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5DD475-6CB8-4174-8E86-5AAB72CED0AD}"/>
              </a:ext>
            </a:extLst>
          </p:cNvPr>
          <p:cNvSpPr/>
          <p:nvPr/>
        </p:nvSpPr>
        <p:spPr>
          <a:xfrm>
            <a:off x="4227332" y="2625338"/>
            <a:ext cx="1231971" cy="362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생산 담당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3A1A8BB-3F38-401A-B906-DE399472CDF0}"/>
              </a:ext>
            </a:extLst>
          </p:cNvPr>
          <p:cNvSpPr/>
          <p:nvPr/>
        </p:nvSpPr>
        <p:spPr>
          <a:xfrm>
            <a:off x="629993" y="6113933"/>
            <a:ext cx="1213045" cy="362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구매 담당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0171AC-21CD-440C-AE67-64D2C286AA00}"/>
              </a:ext>
            </a:extLst>
          </p:cNvPr>
          <p:cNvSpPr/>
          <p:nvPr/>
        </p:nvSpPr>
        <p:spPr>
          <a:xfrm>
            <a:off x="5459303" y="6149866"/>
            <a:ext cx="1285208" cy="361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자재 담당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A010B39-1C08-4FA9-B893-61E12427B2F4}"/>
              </a:ext>
            </a:extLst>
          </p:cNvPr>
          <p:cNvSpPr/>
          <p:nvPr/>
        </p:nvSpPr>
        <p:spPr>
          <a:xfrm>
            <a:off x="589966" y="2762080"/>
            <a:ext cx="1391615" cy="362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관리자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1E742CA-9D6E-4951-9088-A5417FF066C9}"/>
              </a:ext>
            </a:extLst>
          </p:cNvPr>
          <p:cNvSpPr/>
          <p:nvPr/>
        </p:nvSpPr>
        <p:spPr>
          <a:xfrm>
            <a:off x="9983469" y="2062387"/>
            <a:ext cx="2096393" cy="44562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61118AB-C366-4ABB-AADB-71BAB1300C46}"/>
              </a:ext>
            </a:extLst>
          </p:cNvPr>
          <p:cNvSpPr/>
          <p:nvPr/>
        </p:nvSpPr>
        <p:spPr>
          <a:xfrm>
            <a:off x="4857749" y="1286426"/>
            <a:ext cx="5029201" cy="623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소요량 산출</a:t>
            </a:r>
            <a:r>
              <a:rPr lang="en-US" altLang="ko-KR" dirty="0">
                <a:solidFill>
                  <a:schemeClr val="tx1"/>
                </a:solidFill>
              </a:rPr>
              <a:t>(MRP) </a:t>
            </a:r>
            <a:r>
              <a:rPr lang="ko-KR" altLang="en-US" dirty="0">
                <a:solidFill>
                  <a:schemeClr val="tx1"/>
                </a:solidFill>
              </a:rPr>
              <a:t>기능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자재 바코드를 이용한 입고 기능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구매 등록과 연동되는 </a:t>
            </a:r>
            <a:r>
              <a:rPr lang="en-US" altLang="ko-KR" dirty="0">
                <a:solidFill>
                  <a:schemeClr val="tx1"/>
                </a:solidFill>
              </a:rPr>
              <a:t>SCM</a:t>
            </a:r>
            <a:r>
              <a:rPr lang="ko-KR" altLang="en-US" dirty="0">
                <a:solidFill>
                  <a:schemeClr val="tx1"/>
                </a:solidFill>
              </a:rPr>
              <a:t>프로그램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F2DDF25-3C0C-41EB-AA73-55ED2B7E8A09}"/>
              </a:ext>
            </a:extLst>
          </p:cNvPr>
          <p:cNvGrpSpPr/>
          <p:nvPr/>
        </p:nvGrpSpPr>
        <p:grpSpPr>
          <a:xfrm>
            <a:off x="10135952" y="2716305"/>
            <a:ext cx="1791425" cy="866492"/>
            <a:chOff x="997029" y="2079"/>
            <a:chExt cx="1875883" cy="112553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26163EE3-D4A2-4A65-B1BC-64721AA35B5B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사각형: 둥근 모서리 4">
              <a:extLst>
                <a:ext uri="{FF2B5EF4-FFF2-40B4-BE49-F238E27FC236}">
                  <a16:creationId xmlns:a16="http://schemas.microsoft.com/office/drawing/2014/main" id="{1FCCE7D0-5882-4D9E-A23D-4DBFAC2CBA08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kern="1200" dirty="0"/>
                <a:t>수불 관리</a:t>
              </a:r>
              <a:endParaRPr lang="en-US" altLang="ko-KR" sz="2400" kern="1200" dirty="0"/>
            </a:p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dirty="0"/>
                <a:t>결산 관리</a:t>
              </a:r>
              <a:endParaRPr lang="ko-KR" altLang="en-US" sz="2400" kern="1200" dirty="0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7BF1101-BF18-424D-8E89-0F764513A89A}"/>
              </a:ext>
            </a:extLst>
          </p:cNvPr>
          <p:cNvSpPr/>
          <p:nvPr/>
        </p:nvSpPr>
        <p:spPr>
          <a:xfrm>
            <a:off x="9983469" y="2062387"/>
            <a:ext cx="2096393" cy="574696"/>
          </a:xfrm>
          <a:prstGeom prst="rect">
            <a:avLst/>
          </a:prstGeom>
          <a:solidFill>
            <a:srgbClr val="71D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회계 관리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모듈 추가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3FFA4E9-666F-4911-A2F6-23EFEF297765}"/>
              </a:ext>
            </a:extLst>
          </p:cNvPr>
          <p:cNvSpPr/>
          <p:nvPr/>
        </p:nvSpPr>
        <p:spPr>
          <a:xfrm>
            <a:off x="3317420" y="2071699"/>
            <a:ext cx="2096393" cy="574696"/>
          </a:xfrm>
          <a:prstGeom prst="rect">
            <a:avLst/>
          </a:prstGeom>
          <a:solidFill>
            <a:srgbClr val="A1978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개발된 영역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9665CCB-B42A-43F3-AF35-BCD4C3110975}"/>
              </a:ext>
            </a:extLst>
          </p:cNvPr>
          <p:cNvSpPr/>
          <p:nvPr/>
        </p:nvSpPr>
        <p:spPr>
          <a:xfrm>
            <a:off x="4862367" y="870538"/>
            <a:ext cx="3513559" cy="418536"/>
          </a:xfrm>
          <a:prstGeom prst="rect">
            <a:avLst/>
          </a:prstGeom>
          <a:solidFill>
            <a:srgbClr val="71D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생산 부분 </a:t>
            </a:r>
            <a:r>
              <a:rPr lang="en-US" altLang="ko-KR" dirty="0">
                <a:solidFill>
                  <a:schemeClr val="tx1"/>
                </a:solidFill>
              </a:rPr>
              <a:t>Process</a:t>
            </a:r>
            <a:r>
              <a:rPr lang="ko-KR" altLang="en-US" dirty="0">
                <a:solidFill>
                  <a:schemeClr val="tx1"/>
                </a:solidFill>
              </a:rPr>
              <a:t> 및 기능 추가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75F71BB-03EA-4750-8E87-B08374200830}"/>
              </a:ext>
            </a:extLst>
          </p:cNvPr>
          <p:cNvSpPr/>
          <p:nvPr/>
        </p:nvSpPr>
        <p:spPr>
          <a:xfrm>
            <a:off x="237576" y="944109"/>
            <a:ext cx="4429674" cy="96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현재 개발된 영역 외에 생산 부분의 기능 추가 및 회계관리 모듈을 추가하여 완성도를 높일 예정</a:t>
            </a:r>
          </a:p>
        </p:txBody>
      </p:sp>
    </p:spTree>
    <p:extLst>
      <p:ext uri="{BB962C8B-B14F-4D97-AF65-F5344CB8AC3E}">
        <p14:creationId xmlns:p14="http://schemas.microsoft.com/office/powerpoint/2010/main" val="233148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3298895" y="36381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D3D3D"/>
                </a:solidFill>
              </a:rPr>
              <a:t>!</a:t>
            </a:r>
            <a:endParaRPr lang="ko-KR" altLang="en-US" sz="16600" b="1" dirty="0">
              <a:solidFill>
                <a:srgbClr val="3D3D3D"/>
              </a:solidFill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0915BA55-F9FD-4010-93CC-8096A2A388B1}"/>
              </a:ext>
            </a:extLst>
          </p:cNvPr>
          <p:cNvSpPr/>
          <p:nvPr/>
        </p:nvSpPr>
        <p:spPr>
          <a:xfrm>
            <a:off x="520994" y="3429000"/>
            <a:ext cx="6390169" cy="292927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656586" y="4061180"/>
            <a:ext cx="61189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전사적 자원 관리를 위한 </a:t>
            </a:r>
            <a:r>
              <a:rPr lang="en-US" altLang="ko-KR" sz="2400" spc="-300" dirty="0"/>
              <a:t>ERP </a:t>
            </a:r>
            <a:r>
              <a:rPr lang="ko-KR" altLang="en-US" sz="2400" spc="-300" dirty="0"/>
              <a:t>프로그램의 경우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정보의 정합성 유지를 위한 체계적인 </a:t>
            </a:r>
            <a:r>
              <a:rPr lang="ko-KR" altLang="en-US" sz="2400" spc="-300" dirty="0" err="1"/>
              <a:t>모듈별</a:t>
            </a:r>
            <a:r>
              <a:rPr lang="ko-KR" altLang="en-US" sz="2400" spc="-300" dirty="0"/>
              <a:t> 연계가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필수라고 느꼈습니다</a:t>
            </a:r>
            <a:r>
              <a:rPr lang="en-US" altLang="ko-KR" sz="2400" spc="-300" dirty="0"/>
              <a:t>.</a:t>
            </a:r>
          </a:p>
          <a:p>
            <a:pPr algn="ctr"/>
            <a:r>
              <a:rPr lang="en-US" altLang="ko-KR" sz="2400" spc="-300" dirty="0"/>
              <a:t> </a:t>
            </a:r>
            <a:r>
              <a:rPr lang="ko-KR" altLang="en-US" sz="2400" spc="-300" dirty="0"/>
              <a:t>전체 모듈을 진행하기 위해선 많은 시간이</a:t>
            </a:r>
            <a:endParaRPr lang="en-US" altLang="ko-KR" sz="2400" spc="-300" dirty="0"/>
          </a:p>
          <a:p>
            <a:pPr algn="ctr"/>
            <a:r>
              <a:rPr lang="ko-KR" altLang="en-US" sz="2400" spc="-300" dirty="0"/>
              <a:t>필요할 것 같다</a:t>
            </a:r>
            <a:r>
              <a:rPr lang="en-US" altLang="ko-KR" sz="2400" spc="-300" dirty="0"/>
              <a:t>.</a:t>
            </a:r>
            <a:endParaRPr lang="ko-KR" altLang="en-US" sz="2400" spc="-300" dirty="0"/>
          </a:p>
        </p:txBody>
      </p:sp>
    </p:spTree>
    <p:extLst>
      <p:ext uri="{BB962C8B-B14F-4D97-AF65-F5344CB8AC3E}">
        <p14:creationId xmlns:p14="http://schemas.microsoft.com/office/powerpoint/2010/main" val="57140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2990022" y="2705725"/>
            <a:ext cx="62119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spc="60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94099-0248-404A-8CDB-139F043EDB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908073"/>
            <a:ext cx="1033103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908073"/>
            <a:ext cx="9072025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496737-B53C-4A7C-8E1A-C909542D5988}"/>
              </a:ext>
            </a:extLst>
          </p:cNvPr>
          <p:cNvSpPr txBox="1"/>
          <p:nvPr/>
        </p:nvSpPr>
        <p:spPr>
          <a:xfrm>
            <a:off x="1245581" y="2006528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424141" y="2061961"/>
            <a:ext cx="65582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spc="-150" dirty="0">
                <a:solidFill>
                  <a:schemeClr val="bg1"/>
                </a:solidFill>
                <a:latin typeface="+mj-ea"/>
                <a:ea typeface="+mj-ea"/>
              </a:rPr>
              <a:t>간편하게 사용할 수 있는 프로그램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3301617"/>
            <a:ext cx="103310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3301617"/>
            <a:ext cx="9072025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9B547-6B49-409E-B26D-FAED0463BCDC}"/>
              </a:ext>
            </a:extLst>
          </p:cNvPr>
          <p:cNvSpPr txBox="1"/>
          <p:nvPr/>
        </p:nvSpPr>
        <p:spPr>
          <a:xfrm>
            <a:off x="1245581" y="3400072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2424141" y="3455505"/>
            <a:ext cx="80810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spc="-150" dirty="0">
                <a:solidFill>
                  <a:schemeClr val="bg1"/>
                </a:solidFill>
                <a:latin typeface="+mj-ea"/>
              </a:rPr>
              <a:t>기준정보 관리 가능</a:t>
            </a:r>
            <a:r>
              <a:rPr lang="en-US" altLang="ko-KR" sz="3400" b="1" spc="-15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3400" b="1" spc="-150" dirty="0" err="1">
                <a:solidFill>
                  <a:schemeClr val="bg1"/>
                </a:solidFill>
                <a:latin typeface="+mj-ea"/>
              </a:rPr>
              <a:t>일관화된</a:t>
            </a:r>
            <a:r>
              <a:rPr lang="ko-KR" altLang="en-US" sz="3400" b="1" spc="-150" dirty="0">
                <a:solidFill>
                  <a:schemeClr val="bg1"/>
                </a:solidFill>
                <a:latin typeface="+mj-ea"/>
              </a:rPr>
              <a:t> 데이터 관리</a:t>
            </a:r>
            <a:r>
              <a:rPr lang="en-US" altLang="ko-KR" sz="3400" b="1" spc="-150" dirty="0">
                <a:solidFill>
                  <a:schemeClr val="bg1"/>
                </a:solidFill>
                <a:latin typeface="+mj-ea"/>
              </a:rPr>
              <a:t>)</a:t>
            </a:r>
            <a:endParaRPr lang="ko-KR" altLang="en-US" sz="34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4695161"/>
            <a:ext cx="1033103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4695161"/>
            <a:ext cx="9072025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67A8D-1CB8-4452-B93B-219D088A66FD}"/>
              </a:ext>
            </a:extLst>
          </p:cNvPr>
          <p:cNvSpPr txBox="1"/>
          <p:nvPr/>
        </p:nvSpPr>
        <p:spPr>
          <a:xfrm>
            <a:off x="1245581" y="4793616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A32A6-0C23-4F87-968C-A78F109106DC}"/>
              </a:ext>
            </a:extLst>
          </p:cNvPr>
          <p:cNvSpPr txBox="1"/>
          <p:nvPr/>
        </p:nvSpPr>
        <p:spPr>
          <a:xfrm>
            <a:off x="2424141" y="4849049"/>
            <a:ext cx="86100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생산 </a:t>
            </a:r>
            <a:r>
              <a:rPr lang="en-US" altLang="ko-KR" sz="34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34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구매 </a:t>
            </a:r>
            <a:r>
              <a:rPr lang="en-US" altLang="ko-KR" sz="34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34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자재 관리 할 수 있는 프로그램 </a:t>
            </a:r>
          </a:p>
        </p:txBody>
      </p: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추진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A9E80-8D0C-4405-B9D6-BFC7734B1060}"/>
              </a:ext>
            </a:extLst>
          </p:cNvPr>
          <p:cNvGrpSpPr/>
          <p:nvPr/>
        </p:nvGrpSpPr>
        <p:grpSpPr>
          <a:xfrm>
            <a:off x="546340" y="2230060"/>
            <a:ext cx="11080848" cy="4061585"/>
            <a:chOff x="811410" y="3004822"/>
            <a:chExt cx="11080848" cy="305053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DC2FFBA-33F0-48A4-BE1A-E88810715119}"/>
                </a:ext>
              </a:extLst>
            </p:cNvPr>
            <p:cNvCxnSpPr/>
            <p:nvPr/>
          </p:nvCxnSpPr>
          <p:spPr>
            <a:xfrm>
              <a:off x="7732757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242B43D-E13B-4197-BFFC-033ABBEE961A}"/>
                </a:ext>
              </a:extLst>
            </p:cNvPr>
            <p:cNvCxnSpPr/>
            <p:nvPr/>
          </p:nvCxnSpPr>
          <p:spPr>
            <a:xfrm>
              <a:off x="11216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426691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755F04-06A7-403C-A414-9CA0B5DCA73C}"/>
                </a:ext>
              </a:extLst>
            </p:cNvPr>
            <p:cNvGrpSpPr/>
            <p:nvPr/>
          </p:nvGrpSpPr>
          <p:grpSpPr>
            <a:xfrm>
              <a:off x="820645" y="3368076"/>
              <a:ext cx="11049939" cy="2159629"/>
              <a:chOff x="739680" y="3368076"/>
              <a:chExt cx="9763605" cy="2159629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1600260-D6AB-4F4F-A849-968DB208C6CF}"/>
                  </a:ext>
                </a:extLst>
              </p:cNvPr>
              <p:cNvSpPr/>
              <p:nvPr/>
            </p:nvSpPr>
            <p:spPr>
              <a:xfrm>
                <a:off x="739680" y="3368076"/>
                <a:ext cx="1217505" cy="400110"/>
              </a:xfrm>
              <a:prstGeom prst="rect">
                <a:avLst/>
              </a:prstGeom>
              <a:solidFill>
                <a:srgbClr val="EEE9E2"/>
              </a:solidFill>
              <a:ln>
                <a:solidFill>
                  <a:srgbClr val="3D3D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FA123F1-0599-452D-A7CF-094D7AEBC41B}"/>
                  </a:ext>
                </a:extLst>
              </p:cNvPr>
              <p:cNvSpPr/>
              <p:nvPr/>
            </p:nvSpPr>
            <p:spPr>
              <a:xfrm>
                <a:off x="1949024" y="3814815"/>
                <a:ext cx="1217503" cy="400110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rgbClr val="3D3D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DEFDA73-E280-4438-886A-76EEC5F38B2E}"/>
                  </a:ext>
                </a:extLst>
              </p:cNvPr>
              <p:cNvSpPr/>
              <p:nvPr/>
            </p:nvSpPr>
            <p:spPr>
              <a:xfrm>
                <a:off x="3166527" y="4253730"/>
                <a:ext cx="1217497" cy="400110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solidFill>
                  <a:srgbClr val="3D3D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FA0761D-88DD-4E49-9DFB-0CAB6F71C438}"/>
                  </a:ext>
                </a:extLst>
              </p:cNvPr>
              <p:cNvSpPr/>
              <p:nvPr/>
            </p:nvSpPr>
            <p:spPr>
              <a:xfrm>
                <a:off x="2587507" y="4690663"/>
                <a:ext cx="1796517" cy="40011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3D3D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A1C4734-8C13-43A9-AB95-06BAEF24F7DD}"/>
                  </a:ext>
                </a:extLst>
              </p:cNvPr>
              <p:cNvSpPr/>
              <p:nvPr/>
            </p:nvSpPr>
            <p:spPr>
              <a:xfrm>
                <a:off x="3784766" y="5127595"/>
                <a:ext cx="6718519" cy="400110"/>
              </a:xfrm>
              <a:prstGeom prst="rect">
                <a:avLst/>
              </a:prstGeom>
              <a:ln>
                <a:solidFill>
                  <a:srgbClr val="3D3D3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89254E0-4797-4F95-B6A9-78B0EDC6B207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180680-3D05-4DF6-B467-A090EC779D3F}"/>
                </a:ext>
              </a:extLst>
            </p:cNvPr>
            <p:cNvCxnSpPr/>
            <p:nvPr/>
          </p:nvCxnSpPr>
          <p:spPr>
            <a:xfrm>
              <a:off x="1189225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932892" y="3451202"/>
              <a:ext cx="1134944" cy="254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554F4D"/>
                  </a:solidFill>
                </a:rPr>
                <a:t>주제 선정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2340012" y="3893261"/>
              <a:ext cx="1102887" cy="254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554F4D"/>
                  </a:solidFill>
                </a:rPr>
                <a:t>UI</a:t>
              </a:r>
              <a:r>
                <a:rPr lang="ko-KR" altLang="en-US" sz="1600" b="1" dirty="0">
                  <a:solidFill>
                    <a:srgbClr val="554F4D"/>
                  </a:solidFill>
                </a:rPr>
                <a:t>설계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3765652" y="4325239"/>
              <a:ext cx="1003887" cy="254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554F4D"/>
                  </a:solidFill>
                </a:rPr>
                <a:t>UI</a:t>
              </a:r>
              <a:r>
                <a:rPr lang="ko-KR" altLang="en-US" sz="1600" b="1" dirty="0">
                  <a:solidFill>
                    <a:srgbClr val="554F4D"/>
                  </a:solidFill>
                </a:rPr>
                <a:t>구현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3481245" y="4763579"/>
              <a:ext cx="894551" cy="254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554F4D"/>
                  </a:solidFill>
                </a:rPr>
                <a:t>설계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7831554" y="5200511"/>
              <a:ext cx="595035" cy="254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구현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3E54E1-1707-4DB1-B1C0-F9C453AB3EF6}"/>
              </a:ext>
            </a:extLst>
          </p:cNvPr>
          <p:cNvSpPr/>
          <p:nvPr/>
        </p:nvSpPr>
        <p:spPr>
          <a:xfrm>
            <a:off x="546340" y="1071941"/>
            <a:ext cx="11085950" cy="885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553720" y="1220535"/>
            <a:ext cx="11051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프로젝트 기간</a:t>
            </a:r>
            <a:r>
              <a:rPr lang="en-US" altLang="ko-KR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: 2021</a:t>
            </a:r>
            <a:r>
              <a:rPr lang="ko-KR" altLang="en-US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년 </a:t>
            </a:r>
            <a:r>
              <a:rPr lang="en-US" altLang="ko-KR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10</a:t>
            </a:r>
            <a:r>
              <a:rPr lang="ko-KR" altLang="en-US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월 </a:t>
            </a:r>
            <a:r>
              <a:rPr lang="en-US" altLang="ko-KR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25</a:t>
            </a:r>
            <a:r>
              <a:rPr lang="ko-KR" altLang="en-US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일 </a:t>
            </a:r>
            <a:r>
              <a:rPr lang="en-US" altLang="ko-KR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~ 2021</a:t>
            </a:r>
            <a:r>
              <a:rPr lang="ko-KR" altLang="en-US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년 </a:t>
            </a:r>
            <a:r>
              <a:rPr lang="en-US" altLang="ko-KR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11</a:t>
            </a:r>
            <a:r>
              <a:rPr lang="ko-KR" altLang="en-US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월 </a:t>
            </a:r>
            <a:r>
              <a:rPr lang="en-US" altLang="ko-KR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15</a:t>
            </a:r>
            <a:r>
              <a:rPr lang="ko-KR" altLang="en-US" sz="28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일</a:t>
            </a:r>
            <a:endParaRPr lang="en-US" altLang="ko-KR" sz="28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sz="2800" dirty="0"/>
              <a:t> 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A1EEC45-BBEC-479E-B834-2C9F37DB3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836683"/>
              </p:ext>
            </p:extLst>
          </p:nvPr>
        </p:nvGraphicFramePr>
        <p:xfrm>
          <a:off x="529919" y="2140255"/>
          <a:ext cx="11118944" cy="459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934">
                  <a:extLst>
                    <a:ext uri="{9D8B030D-6E8A-4147-A177-3AD203B41FA5}">
                      <a16:colId xmlns:a16="http://schemas.microsoft.com/office/drawing/2014/main" val="1924154149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2903402379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3246839196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2703795813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116318117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3951295111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1901025184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2384465770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2770659944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2722514424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1514266139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2996971232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30754101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3305094630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3851758392"/>
                    </a:ext>
                  </a:extLst>
                </a:gridCol>
                <a:gridCol w="694934">
                  <a:extLst>
                    <a:ext uri="{9D8B030D-6E8A-4147-A177-3AD203B41FA5}">
                      <a16:colId xmlns:a16="http://schemas.microsoft.com/office/drawing/2014/main" val="1388405229"/>
                    </a:ext>
                  </a:extLst>
                </a:gridCol>
              </a:tblGrid>
              <a:tr h="45924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10-25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10-26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10-27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10-28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10-29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11-01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11-02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11-03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11-04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11-05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11-08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11-09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11-10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11-11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11-12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11-15</a:t>
                      </a:r>
                    </a:p>
                  </a:txBody>
                  <a:tcPr marL="6264" marR="6264" marT="6264" marB="0" anchor="ctr"/>
                </a:tc>
                <a:extLst>
                  <a:ext uri="{0D108BD9-81ED-4DB2-BD59-A6C34878D82A}">
                    <a16:rowId xmlns:a16="http://schemas.microsoft.com/office/drawing/2014/main" val="786606283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073C7C-9F4B-41CC-91A7-47AFFF4FCFB2}"/>
              </a:ext>
            </a:extLst>
          </p:cNvPr>
          <p:cNvSpPr/>
          <p:nvPr/>
        </p:nvSpPr>
        <p:spPr>
          <a:xfrm>
            <a:off x="8185282" y="3887903"/>
            <a:ext cx="1377900" cy="532719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40D195-9764-4FFD-803D-6B2ACF8324D5}"/>
              </a:ext>
            </a:extLst>
          </p:cNvPr>
          <p:cNvSpPr txBox="1"/>
          <p:nvPr/>
        </p:nvSpPr>
        <p:spPr>
          <a:xfrm>
            <a:off x="8383710" y="3983113"/>
            <a:ext cx="1003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554F4D"/>
                </a:solidFill>
              </a:rPr>
              <a:t>UI</a:t>
            </a:r>
            <a:r>
              <a:rPr lang="ko-KR" altLang="en-US" sz="1600" b="1" dirty="0">
                <a:solidFill>
                  <a:srgbClr val="554F4D"/>
                </a:solidFill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프로젝트 개발 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2" descr="https://blog.kakaocdn.net/dn/basCkZ/btqXD3ytWAd/sn1KmKJhQy2WBeBKR87eKK/img.png">
            <a:extLst>
              <a:ext uri="{FF2B5EF4-FFF2-40B4-BE49-F238E27FC236}">
                <a16:creationId xmlns:a16="http://schemas.microsoft.com/office/drawing/2014/main" id="{6B583E3A-2FA2-4434-B945-CE69540E1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18" y="1494130"/>
            <a:ext cx="4412329" cy="26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s://1.bp.blogspot.com/-olEGUVAbDOg/YS_VDSoSMFI/AAAAAAAAL5k/avUIQTjd2dkflGsbVp8wxIueT8HhMklIgCLcBGAsYHQ/s0/oracle-db.png">
            <a:extLst>
              <a:ext uri="{FF2B5EF4-FFF2-40B4-BE49-F238E27FC236}">
                <a16:creationId xmlns:a16="http://schemas.microsoft.com/office/drawing/2014/main" id="{5A7EE0D8-9216-4E69-B32C-C10AD767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197" y="1355097"/>
            <a:ext cx="28289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36E0415-2388-4E8D-97BF-AF7D61F1F59F}"/>
              </a:ext>
            </a:extLst>
          </p:cNvPr>
          <p:cNvSpPr txBox="1"/>
          <p:nvPr/>
        </p:nvSpPr>
        <p:spPr>
          <a:xfrm>
            <a:off x="483618" y="4154727"/>
            <a:ext cx="3342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Visual Studio .NET Framework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1A6C51-4105-4BB9-95AD-984EF6F49E0F}"/>
              </a:ext>
            </a:extLst>
          </p:cNvPr>
          <p:cNvSpPr txBox="1"/>
          <p:nvPr/>
        </p:nvSpPr>
        <p:spPr>
          <a:xfrm>
            <a:off x="5620197" y="4192312"/>
            <a:ext cx="143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ORACLE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DB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15DDA7-844E-4EED-80E9-CC8CB5C32525}"/>
              </a:ext>
            </a:extLst>
          </p:cNvPr>
          <p:cNvSpPr/>
          <p:nvPr/>
        </p:nvSpPr>
        <p:spPr>
          <a:xfrm>
            <a:off x="5573019" y="5941661"/>
            <a:ext cx="1666875" cy="61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Database</a:t>
            </a:r>
            <a:endParaRPr lang="ko-KR" altLang="en-US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A313EEE-64F7-49DC-B21C-16EEA4D5A9F5}"/>
              </a:ext>
            </a:extLst>
          </p:cNvPr>
          <p:cNvSpPr/>
          <p:nvPr/>
        </p:nvSpPr>
        <p:spPr>
          <a:xfrm>
            <a:off x="2867472" y="4890755"/>
            <a:ext cx="1666875" cy="61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Winform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2031A90-F974-4633-B52C-5A685479FCB7}"/>
              </a:ext>
            </a:extLst>
          </p:cNvPr>
          <p:cNvSpPr/>
          <p:nvPr/>
        </p:nvSpPr>
        <p:spPr>
          <a:xfrm>
            <a:off x="2867471" y="5951186"/>
            <a:ext cx="1666875" cy="612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C#</a:t>
            </a:r>
            <a:endParaRPr lang="ko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A71D98-7B9A-4863-B5F8-F0C241B433AF}"/>
              </a:ext>
            </a:extLst>
          </p:cNvPr>
          <p:cNvCxnSpPr/>
          <p:nvPr/>
        </p:nvCxnSpPr>
        <p:spPr>
          <a:xfrm>
            <a:off x="3419475" y="5502902"/>
            <a:ext cx="0" cy="448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763573F-60E4-47D1-B5F5-ED56E2EA5C54}"/>
              </a:ext>
            </a:extLst>
          </p:cNvPr>
          <p:cNvCxnSpPr>
            <a:cxnSpLocks/>
          </p:cNvCxnSpPr>
          <p:nvPr/>
        </p:nvCxnSpPr>
        <p:spPr>
          <a:xfrm flipV="1">
            <a:off x="3924300" y="5493379"/>
            <a:ext cx="0" cy="448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5ADE95B-33FB-4FB1-A935-88B01418FE73}"/>
              </a:ext>
            </a:extLst>
          </p:cNvPr>
          <p:cNvCxnSpPr>
            <a:cxnSpLocks/>
          </p:cNvCxnSpPr>
          <p:nvPr/>
        </p:nvCxnSpPr>
        <p:spPr>
          <a:xfrm>
            <a:off x="4534346" y="6127702"/>
            <a:ext cx="10092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3462F8-FBEA-4513-958D-5185FB80B4ED}"/>
              </a:ext>
            </a:extLst>
          </p:cNvPr>
          <p:cNvCxnSpPr>
            <a:cxnSpLocks/>
          </p:cNvCxnSpPr>
          <p:nvPr/>
        </p:nvCxnSpPr>
        <p:spPr>
          <a:xfrm flipH="1">
            <a:off x="4534346" y="6381750"/>
            <a:ext cx="10092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D440E9D-0B54-4F13-8869-DEB29428B504}"/>
              </a:ext>
            </a:extLst>
          </p:cNvPr>
          <p:cNvCxnSpPr>
            <a:cxnSpLocks/>
          </p:cNvCxnSpPr>
          <p:nvPr/>
        </p:nvCxnSpPr>
        <p:spPr>
          <a:xfrm>
            <a:off x="5072510" y="4733925"/>
            <a:ext cx="0" cy="18892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6329B12-2B3B-4D36-8C20-5D33DD79AE17}"/>
              </a:ext>
            </a:extLst>
          </p:cNvPr>
          <p:cNvSpPr/>
          <p:nvPr/>
        </p:nvSpPr>
        <p:spPr>
          <a:xfrm>
            <a:off x="6467240" y="6397686"/>
            <a:ext cx="1134837" cy="269248"/>
          </a:xfrm>
          <a:prstGeom prst="rect">
            <a:avLst/>
          </a:prstGeom>
          <a:solidFill>
            <a:schemeClr val="bg1"/>
          </a:solidFill>
          <a:ln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데이터 저장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5A2FF95-9494-4009-A060-5E40C1C12167}"/>
              </a:ext>
            </a:extLst>
          </p:cNvPr>
          <p:cNvSpPr/>
          <p:nvPr/>
        </p:nvSpPr>
        <p:spPr>
          <a:xfrm>
            <a:off x="2024746" y="5318409"/>
            <a:ext cx="1096393" cy="269248"/>
          </a:xfrm>
          <a:prstGeom prst="rect">
            <a:avLst/>
          </a:prstGeom>
          <a:solidFill>
            <a:schemeClr val="bg1"/>
          </a:solidFill>
          <a:ln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화면 구현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B72A8B3-66EB-4E0B-98D1-93284371AF71}"/>
              </a:ext>
            </a:extLst>
          </p:cNvPr>
          <p:cNvSpPr/>
          <p:nvPr/>
        </p:nvSpPr>
        <p:spPr>
          <a:xfrm>
            <a:off x="1704975" y="6378232"/>
            <a:ext cx="1460439" cy="269248"/>
          </a:xfrm>
          <a:prstGeom prst="rect">
            <a:avLst/>
          </a:prstGeom>
          <a:solidFill>
            <a:schemeClr val="bg1"/>
          </a:solidFill>
          <a:ln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프로그램 구현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CE5FB80-243E-4DC3-A0B3-8B0C5C60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2487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DOHA  ERP </a:t>
            </a:r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99051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DOHA  ERP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장점</a:t>
            </a: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790388" y="4473953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287926" y="1986037"/>
            <a:ext cx="16161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</a:rPr>
              <a:t>Simple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3700595" y="5106436"/>
            <a:ext cx="1938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+mj-lt"/>
              </a:rPr>
              <a:t>Connect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273613" y="5144407"/>
            <a:ext cx="11623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</a:t>
            </a:r>
            <a:endParaRPr lang="ko-KR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228512" y="4473953"/>
            <a:ext cx="3352146" cy="1727448"/>
            <a:chOff x="-212706" y="4235821"/>
            <a:chExt cx="3352146" cy="1727448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-196708" y="4793718"/>
              <a:ext cx="33361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 생산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구매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자재 등의 부서에서 사용이 가능한 화면이 직관적으로 인지 할 수 있도록 구성되어 있고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</a:t>
              </a:r>
              <a:endParaRPr lang="en-US" altLang="ko-KR" sz="1400" dirty="0"/>
            </a:p>
            <a:p>
              <a:pPr algn="just"/>
              <a:r>
                <a:rPr lang="en-US" altLang="ko-KR" sz="1400" dirty="0"/>
                <a:t> </a:t>
              </a:r>
              <a:r>
                <a:rPr lang="ko-KR" altLang="en-US" sz="1400" dirty="0"/>
                <a:t>각각의 메뉴들의 중요한 정보들이 유기적으로 연결되어 있는 프로그램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-212706" y="4235821"/>
              <a:ext cx="2935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생산</a:t>
              </a:r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구매</a:t>
              </a:r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자재 관리 화면</a:t>
              </a: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915941" y="4496926"/>
            <a:ext cx="3031549" cy="1512004"/>
            <a:chOff x="107891" y="4235821"/>
            <a:chExt cx="3031549" cy="1512004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61428" y="4793718"/>
              <a:ext cx="28780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/>
                <a:t> ERP</a:t>
              </a:r>
              <a:r>
                <a:rPr lang="ko-KR" altLang="en-US" sz="1400" dirty="0"/>
                <a:t>에서 가장 중요한 기준정보를 등록 할 수 있는 화면이 구성되어 있으며 특정 관리자만 접근 할 수 있도록 보안 설정이 가능</a:t>
              </a: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107891" y="4235821"/>
              <a:ext cx="2294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기준 정보 관리 화면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181972" y="1176493"/>
            <a:ext cx="2877659" cy="1296561"/>
            <a:chOff x="261781" y="4235821"/>
            <a:chExt cx="2877659" cy="1296561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복잡하지 않고 한눈에 볼 수 있도록 메뉴 및 메인 화면으로만 구성된 프로그램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61781" y="4235821"/>
              <a:ext cx="19864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간편한 화면 구성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80C56B8-2EEF-4F08-AF29-A27D54054BE3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5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81446"/>
            <a:ext cx="5987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DOHA  ERP – 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순서도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25764F-96E9-43D3-B980-DB2463B46C6E}"/>
              </a:ext>
            </a:extLst>
          </p:cNvPr>
          <p:cNvGrpSpPr/>
          <p:nvPr/>
        </p:nvGrpSpPr>
        <p:grpSpPr>
          <a:xfrm>
            <a:off x="3558174" y="2160651"/>
            <a:ext cx="1875883" cy="1125530"/>
            <a:chOff x="997029" y="2079"/>
            <a:chExt cx="1875883" cy="112553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82EF053-E3B7-420F-BDF6-974438DCCA5E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사각형: 둥근 모서리 4">
              <a:extLst>
                <a:ext uri="{FF2B5EF4-FFF2-40B4-BE49-F238E27FC236}">
                  <a16:creationId xmlns:a16="http://schemas.microsoft.com/office/drawing/2014/main" id="{4D55D5D3-B661-44A5-9A3C-03C23FEF8F33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kern="1200" dirty="0"/>
                <a:t>작업 지시 등록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94C820-0FE9-4B3D-91F6-719A5BE1D232}"/>
              </a:ext>
            </a:extLst>
          </p:cNvPr>
          <p:cNvGrpSpPr/>
          <p:nvPr/>
        </p:nvGrpSpPr>
        <p:grpSpPr>
          <a:xfrm>
            <a:off x="1261397" y="4029358"/>
            <a:ext cx="1875883" cy="1125530"/>
            <a:chOff x="997029" y="2079"/>
            <a:chExt cx="1875883" cy="112553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6CC1810-B7D0-4B9A-99A7-BC32A75988AE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사각형: 둥근 모서리 4">
              <a:extLst>
                <a:ext uri="{FF2B5EF4-FFF2-40B4-BE49-F238E27FC236}">
                  <a16:creationId xmlns:a16="http://schemas.microsoft.com/office/drawing/2014/main" id="{EFE48C15-7518-42C8-9AF8-8EC76696C00C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700" kern="1200" dirty="0"/>
                <a:t>구매 등록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6264BE-CE88-46B1-8F7A-A419AFCEA07F}"/>
              </a:ext>
            </a:extLst>
          </p:cNvPr>
          <p:cNvGrpSpPr/>
          <p:nvPr/>
        </p:nvGrpSpPr>
        <p:grpSpPr>
          <a:xfrm>
            <a:off x="6010429" y="2162917"/>
            <a:ext cx="1875883" cy="1125530"/>
            <a:chOff x="997029" y="2079"/>
            <a:chExt cx="1875883" cy="112553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623784D-5110-4E40-82DE-1923BCA0C5A0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사각형: 둥근 모서리 4">
              <a:extLst>
                <a:ext uri="{FF2B5EF4-FFF2-40B4-BE49-F238E27FC236}">
                  <a16:creationId xmlns:a16="http://schemas.microsoft.com/office/drawing/2014/main" id="{8616257E-2E2F-4993-801B-E03D2571AB1D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kern="1200" dirty="0"/>
                <a:t>작업 내역 등록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659FEE-AA8E-4DA1-8512-60F984EA6718}"/>
              </a:ext>
            </a:extLst>
          </p:cNvPr>
          <p:cNvGrpSpPr/>
          <p:nvPr/>
        </p:nvGrpSpPr>
        <p:grpSpPr>
          <a:xfrm>
            <a:off x="8372617" y="2162917"/>
            <a:ext cx="1875883" cy="1125530"/>
            <a:chOff x="997029" y="2079"/>
            <a:chExt cx="1875883" cy="112553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1BE978B-DB36-486B-8F94-A16F5B93A0AA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815CEB9E-6189-4927-9ABF-FEB3B098EF57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kern="1200" dirty="0"/>
                <a:t>작업 내역 확인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20F18A-152C-44FE-B6E8-D581C33BBC4E}"/>
              </a:ext>
            </a:extLst>
          </p:cNvPr>
          <p:cNvGrpSpPr/>
          <p:nvPr/>
        </p:nvGrpSpPr>
        <p:grpSpPr>
          <a:xfrm>
            <a:off x="3746618" y="4029358"/>
            <a:ext cx="1875883" cy="1125530"/>
            <a:chOff x="997029" y="2079"/>
            <a:chExt cx="1875883" cy="112553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A0EF817-C6A2-47B6-ACA3-DB5F057D610E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사각형: 둥근 모서리 4">
              <a:extLst>
                <a:ext uri="{FF2B5EF4-FFF2-40B4-BE49-F238E27FC236}">
                  <a16:creationId xmlns:a16="http://schemas.microsoft.com/office/drawing/2014/main" id="{5CDFD394-E385-4A2C-9816-05D37847D258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700" kern="1200" dirty="0"/>
                <a:t>자재 입고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21A96D-DA6C-4226-8587-F5AA0F71FC0A}"/>
              </a:ext>
            </a:extLst>
          </p:cNvPr>
          <p:cNvGrpSpPr/>
          <p:nvPr/>
        </p:nvGrpSpPr>
        <p:grpSpPr>
          <a:xfrm>
            <a:off x="6114325" y="4029358"/>
            <a:ext cx="1875883" cy="1125530"/>
            <a:chOff x="997029" y="2079"/>
            <a:chExt cx="1875883" cy="112553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3A89B3F-832E-4C5B-8CE8-49BE8D709121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사각형: 둥근 모서리 4">
              <a:extLst>
                <a:ext uri="{FF2B5EF4-FFF2-40B4-BE49-F238E27FC236}">
                  <a16:creationId xmlns:a16="http://schemas.microsoft.com/office/drawing/2014/main" id="{C819681F-A7BB-4692-9A45-226502A28B13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700" kern="1200" dirty="0"/>
                <a:t>자재 출고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DE42A3-7F49-42DD-9969-FD24DA300F99}"/>
              </a:ext>
            </a:extLst>
          </p:cNvPr>
          <p:cNvGrpSpPr/>
          <p:nvPr/>
        </p:nvGrpSpPr>
        <p:grpSpPr>
          <a:xfrm>
            <a:off x="8400325" y="4029358"/>
            <a:ext cx="1875883" cy="1125530"/>
            <a:chOff x="997029" y="2079"/>
            <a:chExt cx="1875883" cy="112553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F576489-A8CB-4184-8A49-90EE3F459900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사각형: 둥근 모서리 4">
              <a:extLst>
                <a:ext uri="{FF2B5EF4-FFF2-40B4-BE49-F238E27FC236}">
                  <a16:creationId xmlns:a16="http://schemas.microsoft.com/office/drawing/2014/main" id="{66795A54-44BD-4919-BA13-82FC7AA51A18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700" kern="1200" dirty="0"/>
                <a:t>자재 관리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A24B387-AE2B-4E08-B592-057419C916DF}"/>
              </a:ext>
            </a:extLst>
          </p:cNvPr>
          <p:cNvGrpSpPr/>
          <p:nvPr/>
        </p:nvGrpSpPr>
        <p:grpSpPr>
          <a:xfrm>
            <a:off x="1266655" y="2165909"/>
            <a:ext cx="1875883" cy="1125530"/>
            <a:chOff x="997029" y="2079"/>
            <a:chExt cx="1875883" cy="112553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D3375B1-5E0E-47EE-9909-66E876766E94}"/>
                </a:ext>
              </a:extLst>
            </p:cNvPr>
            <p:cNvSpPr/>
            <p:nvPr/>
          </p:nvSpPr>
          <p:spPr>
            <a:xfrm>
              <a:off x="997029" y="2079"/>
              <a:ext cx="1875883" cy="11255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사각형: 둥근 모서리 4">
              <a:extLst>
                <a:ext uri="{FF2B5EF4-FFF2-40B4-BE49-F238E27FC236}">
                  <a16:creationId xmlns:a16="http://schemas.microsoft.com/office/drawing/2014/main" id="{4FA7A12A-1B39-4B1C-A31C-4C7A878DDBFC}"/>
                </a:ext>
              </a:extLst>
            </p:cNvPr>
            <p:cNvSpPr txBox="1"/>
            <p:nvPr/>
          </p:nvSpPr>
          <p:spPr>
            <a:xfrm>
              <a:off x="1029995" y="35045"/>
              <a:ext cx="1809951" cy="10595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kern="1200" dirty="0"/>
                <a:t>기준 정보</a:t>
              </a:r>
              <a:endParaRPr lang="en-US" altLang="ko-KR" sz="2400" kern="1200" dirty="0"/>
            </a:p>
            <a:p>
              <a:pPr marL="0" lvl="0" indent="0" algn="ctr" defTabSz="1200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dirty="0"/>
                <a:t>등록</a:t>
              </a:r>
              <a:endParaRPr lang="ko-KR" altLang="en-US" sz="2400" kern="1200" dirty="0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96CC4E-3C39-455A-8320-99FD026ED82B}"/>
              </a:ext>
            </a:extLst>
          </p:cNvPr>
          <p:cNvCxnSpPr>
            <a:stCxn id="28" idx="3"/>
            <a:endCxn id="8" idx="1"/>
          </p:cNvCxnSpPr>
          <p:nvPr/>
        </p:nvCxnSpPr>
        <p:spPr>
          <a:xfrm flipV="1">
            <a:off x="3142538" y="2723416"/>
            <a:ext cx="448602" cy="5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0F78705-53CC-4B6F-8704-7A0BC3B54EF4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5434057" y="2723416"/>
            <a:ext cx="609338" cy="22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756CA3A-EAC7-4668-BF6C-FE56AD8ADC3D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7886312" y="2725682"/>
            <a:ext cx="4863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3EC321D-1F4B-40D6-A7B1-64EEA8435189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3137280" y="4592123"/>
            <a:ext cx="6423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32B9A4-33E7-4C6B-90E7-6D58B4D223DD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5622501" y="4592123"/>
            <a:ext cx="5247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81EDB0-18DF-4594-BFD7-6AC0BFA93D0E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990208" y="4592123"/>
            <a:ext cx="4430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A90829-7614-4500-8942-A0A2B098C038}"/>
              </a:ext>
            </a:extLst>
          </p:cNvPr>
          <p:cNvCxnSpPr>
            <a:cxnSpLocks/>
            <a:stCxn id="28" idx="2"/>
            <a:endCxn id="10" idx="0"/>
          </p:cNvCxnSpPr>
          <p:nvPr/>
        </p:nvCxnSpPr>
        <p:spPr>
          <a:xfrm flipH="1">
            <a:off x="2199339" y="3291439"/>
            <a:ext cx="5258" cy="737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D5D707EE-011C-4514-90A7-113945B2E608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 rot="16200000" flipH="1">
            <a:off x="5402603" y="2379693"/>
            <a:ext cx="743177" cy="255615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76288A5-637E-4843-A82F-6DF1FF557C13}"/>
              </a:ext>
            </a:extLst>
          </p:cNvPr>
          <p:cNvSpPr/>
          <p:nvPr/>
        </p:nvSpPr>
        <p:spPr>
          <a:xfrm>
            <a:off x="3426691" y="2004612"/>
            <a:ext cx="4738254" cy="146198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71E883F-C67B-42C9-A3A4-DE724BDDD653}"/>
              </a:ext>
            </a:extLst>
          </p:cNvPr>
          <p:cNvSpPr/>
          <p:nvPr/>
        </p:nvSpPr>
        <p:spPr>
          <a:xfrm>
            <a:off x="3533536" y="3893831"/>
            <a:ext cx="6875845" cy="146198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9C4DDB1-7B9E-4593-ADD2-FB448852571F}"/>
              </a:ext>
            </a:extLst>
          </p:cNvPr>
          <p:cNvSpPr/>
          <p:nvPr/>
        </p:nvSpPr>
        <p:spPr>
          <a:xfrm>
            <a:off x="5179832" y="1506734"/>
            <a:ext cx="1231971" cy="362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생산 담당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88D955-110A-4F57-A07D-C17D12432148}"/>
              </a:ext>
            </a:extLst>
          </p:cNvPr>
          <p:cNvSpPr/>
          <p:nvPr/>
        </p:nvSpPr>
        <p:spPr>
          <a:xfrm>
            <a:off x="1582493" y="5205854"/>
            <a:ext cx="1213045" cy="362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구매 담당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5BD5039-028F-4B23-A887-FBBE09988927}"/>
              </a:ext>
            </a:extLst>
          </p:cNvPr>
          <p:cNvSpPr/>
          <p:nvPr/>
        </p:nvSpPr>
        <p:spPr>
          <a:xfrm>
            <a:off x="6411803" y="5508487"/>
            <a:ext cx="1285208" cy="361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자재 담당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4E994D-9F97-4FAB-82F9-3C8E519D7324}"/>
              </a:ext>
            </a:extLst>
          </p:cNvPr>
          <p:cNvSpPr/>
          <p:nvPr/>
        </p:nvSpPr>
        <p:spPr>
          <a:xfrm>
            <a:off x="1542466" y="1749226"/>
            <a:ext cx="1391615" cy="362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관리자</a:t>
            </a:r>
          </a:p>
        </p:txBody>
      </p:sp>
    </p:spTree>
    <p:extLst>
      <p:ext uri="{BB962C8B-B14F-4D97-AF65-F5344CB8AC3E}">
        <p14:creationId xmlns:p14="http://schemas.microsoft.com/office/powerpoint/2010/main" val="171931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1063</Words>
  <Application>Microsoft Office PowerPoint</Application>
  <PresentationFormat>와이드스크린</PresentationFormat>
  <Paragraphs>242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G마켓 산스 TTF Bold</vt:lpstr>
      <vt:lpstr>HY울릉도M</vt:lpstr>
      <vt:lpstr>나눔스퀘어 Bold</vt:lpstr>
      <vt:lpstr>나눔스퀘어 Light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a4908</cp:lastModifiedBy>
  <cp:revision>58</cp:revision>
  <dcterms:created xsi:type="dcterms:W3CDTF">2020-05-25T00:38:46Z</dcterms:created>
  <dcterms:modified xsi:type="dcterms:W3CDTF">2021-12-16T13:41:48Z</dcterms:modified>
</cp:coreProperties>
</file>